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1" r:id="rId2"/>
    <p:sldId id="280" r:id="rId3"/>
    <p:sldId id="293" r:id="rId4"/>
    <p:sldId id="292" r:id="rId5"/>
    <p:sldId id="294" r:id="rId6"/>
    <p:sldId id="306" r:id="rId7"/>
    <p:sldId id="303" r:id="rId8"/>
    <p:sldId id="305" r:id="rId9"/>
    <p:sldId id="307" r:id="rId10"/>
    <p:sldId id="308" r:id="rId11"/>
    <p:sldId id="309" r:id="rId12"/>
    <p:sldId id="310" r:id="rId13"/>
    <p:sldId id="311" r:id="rId14"/>
    <p:sldId id="312" r:id="rId15"/>
    <p:sldId id="314" r:id="rId16"/>
    <p:sldId id="313" r:id="rId17"/>
    <p:sldId id="315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800000"/>
    <a:srgbClr val="6EA92D"/>
    <a:srgbClr val="006600"/>
    <a:srgbClr val="336600"/>
    <a:srgbClr val="003300"/>
    <a:srgbClr val="8CA491"/>
    <a:srgbClr val="4D4D4D"/>
    <a:srgbClr val="77777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3" autoAdjust="0"/>
    <p:restoredTop sz="94244" autoAdjust="0"/>
  </p:normalViewPr>
  <p:slideViewPr>
    <p:cSldViewPr>
      <p:cViewPr varScale="1">
        <p:scale>
          <a:sx n="75" d="100"/>
          <a:sy n="75" d="100"/>
        </p:scale>
        <p:origin x="-10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2FFAD75-4BE4-43F5-B6B4-A6B8B25DA6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16395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2438400"/>
            <a:ext cx="8153400" cy="6858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7086600" cy="381000"/>
          </a:xfrm>
        </p:spPr>
        <p:txBody>
          <a:bodyPr/>
          <a:lstStyle>
            <a:lvl1pPr marL="0" indent="0" algn="r">
              <a:buFontTx/>
              <a:buNone/>
              <a:defRPr sz="1800">
                <a:solidFill>
                  <a:srgbClr val="80000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9E28AB2-AD7F-4406-B9BF-1FA7C752D0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AE020-4DDE-4CE4-88A3-25868312EF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6800"/>
            <a:ext cx="2057400" cy="5059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6800"/>
            <a:ext cx="6019800" cy="5059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3BAE39-5800-4972-9529-11B1CFB7FB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E5557-90E5-478C-886F-B470CA6BD2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8D17B5-528E-4336-8D6B-1D1A69CF8F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0"/>
            <a:ext cx="4038600" cy="4068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4038600" cy="4068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DC6DFF-5967-49F3-BC80-2CC78ACEF2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45666-4A67-4114-B751-DFA4EE8E49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6AE4F1-74F8-4B50-8A1B-10B296945C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B54B6-FF03-4482-A19E-5298C5FBEC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B53812-87C6-460A-9753-5AB5079402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13D97C-000F-498B-A1E0-4F5DEB03A0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68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057400"/>
            <a:ext cx="8229600" cy="406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A23F4F6-ED85-4AF4-8247-B4BFE95AA20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33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33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0033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33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33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33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33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33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rgas.bg/index.php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http://www.burgas.bg/images/logo.png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burgas.bg/index.ph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http://www.burgas.bg/images/logo.pn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burgas.bg/index.ph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http://www.burgas.bg/images/logo.pn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burgas.bg/index.ph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http://www.burgas.bg/images/logo.pn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burgas.bg/index.ph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http://www.burgas.bg/images/logo.pn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burgas.bg/index.ph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http://www.burgas.bg/images/logo.pn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1.png"/><Relationship Id="rId2" Type="http://schemas.openxmlformats.org/officeDocument/2006/relationships/hyperlink" Target="http://www.burgas.bg/index.php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5.png"/><Relationship Id="rId4" Type="http://schemas.openxmlformats.org/officeDocument/2006/relationships/image" Target="http://www.burgas.bg/images/logo.pn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burgas.bg/index.ph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http://www.burgas.bg/images/logo.png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4.png"/><Relationship Id="rId7" Type="http://schemas.openxmlformats.org/officeDocument/2006/relationships/image" Target="../media/image23.jpeg"/><Relationship Id="rId2" Type="http://schemas.openxmlformats.org/officeDocument/2006/relationships/hyperlink" Target="http://www.burgas.bg/index.php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5.png"/><Relationship Id="rId4" Type="http://schemas.openxmlformats.org/officeDocument/2006/relationships/image" Target="http://www.burgas.bg/images/logo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http://www.burgas.bg/images/logo.png" TargetMode="External"/><Relationship Id="rId5" Type="http://schemas.openxmlformats.org/officeDocument/2006/relationships/image" Target="../media/image4.png"/><Relationship Id="rId4" Type="http://schemas.openxmlformats.org/officeDocument/2006/relationships/hyperlink" Target="http://www.burgas.bg/index.php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rgas.bg/index.php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http://www.burgas.bg/images/logo.png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burgas.bg/index.php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5.png"/><Relationship Id="rId4" Type="http://schemas.openxmlformats.org/officeDocument/2006/relationships/image" Target="http://www.burgas.bg/images/logo.png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www.bgregio.eu/" TargetMode="External"/><Relationship Id="rId7" Type="http://schemas.openxmlformats.org/officeDocument/2006/relationships/image" Target="http://www.burgas.bg/images/logo.png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www.burgas.bg/index.php" TargetMode="Externa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www.bgregio.eu/" TargetMode="External"/><Relationship Id="rId7" Type="http://schemas.openxmlformats.org/officeDocument/2006/relationships/image" Target="http://www.burgas.bg/images/logo.png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www.burgas.bg/index.php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http://www.burgas.bg/images/logo.png" TargetMode="External"/><Relationship Id="rId3" Type="http://schemas.openxmlformats.org/officeDocument/2006/relationships/hyperlink" Target="http://www.google.be/imgres?imgurl=http://www.gtkp.com/userfiles/Boston%20Central%20Artery.jpg&amp;imgrefurl=http://www.gtkp.com/themepage.php&amp;themepgid=274&amp;h=403&amp;w=550&amp;tbnid=ajYzX_l9AFehQM:&amp;zoom=1&amp;docid=VMv_evh2PqdsYM&amp;ei=XCBhVNmJEsjaPN-9geAI&amp;tbm=isch&amp;ved=0CHoQMyhRMFE" TargetMode="External"/><Relationship Id="rId7" Type="http://schemas.openxmlformats.org/officeDocument/2006/relationships/image" Target="../media/image16.png"/><Relationship Id="rId12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hyperlink" Target="http://www.burgas.bg/index.php" TargetMode="External"/><Relationship Id="rId5" Type="http://schemas.openxmlformats.org/officeDocument/2006/relationships/image" Target="../media/image14.png"/><Relationship Id="rId10" Type="http://schemas.openxmlformats.org/officeDocument/2006/relationships/image" Target="../media/image18.jpeg"/><Relationship Id="rId4" Type="http://schemas.openxmlformats.org/officeDocument/2006/relationships/image" Target="../media/image13.jpeg"/><Relationship Id="rId9" Type="http://schemas.openxmlformats.org/officeDocument/2006/relationships/hyperlink" Target="http://burgas-reporter.com/wp-content/uploads/2014/10/depo5.jpg" TargetMode="External"/><Relationship Id="rId1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rgas.bg/index.php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http://www.burgas.bg/images/logo.png" TargetMode="Externa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burgas.bg/index.ph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http://www.burgas.bg/images/logo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2713434"/>
            <a:ext cx="9144000" cy="4171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04800" y="1916832"/>
            <a:ext cx="8153400" cy="1368152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IMPLEMENTING EFFECTIVE PUBLIC TRANSPORT SERVICE OBLIGATION </a:t>
            </a:r>
            <a:br>
              <a:rPr lang="en-US" sz="2800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</a:br>
            <a:r>
              <a:rPr lang="en-US" sz="2800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The challenges of a mid – sized city</a:t>
            </a:r>
            <a:endParaRPr lang="en-US" sz="2800" dirty="0">
              <a:solidFill>
                <a:srgbClr val="80000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" name="Picture 4" descr="logo">
            <a:hlinkClick r:id="rId3" tooltip="&quot;Начална страница&quot;"/>
          </p:cNvPr>
          <p:cNvPicPr>
            <a:picLocks noChangeAspect="1" noChangeArrowheads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12976"/>
            <a:ext cx="792088" cy="127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395536" y="1484784"/>
            <a:ext cx="7200800" cy="72008"/>
            <a:chOff x="323528" y="2492896"/>
            <a:chExt cx="8424936" cy="0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32352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20384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2195736" y="260648"/>
            <a:ext cx="612068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800000"/>
                </a:solidFill>
              </a:rPr>
              <a:t>JASPERS </a:t>
            </a:r>
            <a:r>
              <a:rPr lang="en-US" sz="2200" b="1" dirty="0" smtClean="0">
                <a:solidFill>
                  <a:srgbClr val="800000"/>
                </a:solidFill>
              </a:rPr>
              <a:t>Networking Platform </a:t>
            </a:r>
          </a:p>
          <a:p>
            <a:r>
              <a:rPr lang="en-US" sz="2200" b="1" dirty="0" smtClean="0">
                <a:solidFill>
                  <a:srgbClr val="800000"/>
                </a:solidFill>
              </a:rPr>
              <a:t>Workshop: </a:t>
            </a:r>
            <a:r>
              <a:rPr lang="en-US" sz="2200" b="1" dirty="0" smtClean="0">
                <a:solidFill>
                  <a:srgbClr val="800000"/>
                </a:solidFill>
              </a:rPr>
              <a:t>Organizational </a:t>
            </a:r>
            <a:r>
              <a:rPr lang="en-US" sz="2200" b="1" dirty="0" smtClean="0">
                <a:solidFill>
                  <a:srgbClr val="800000"/>
                </a:solidFill>
              </a:rPr>
              <a:t>and Contractual Structures for EU funded Public Transport </a:t>
            </a:r>
            <a:endParaRPr lang="en-US" sz="2200" dirty="0">
              <a:solidFill>
                <a:srgbClr val="800000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2034" y="332656"/>
            <a:ext cx="1813702" cy="9361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81" name="Rectangle 3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899592" y="726976"/>
            <a:ext cx="804488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THE  PUBLIC SERVICE OBLIGATION – THE MODEL OF BURGAS </a:t>
            </a:r>
          </a:p>
        </p:txBody>
      </p:sp>
      <p:grpSp>
        <p:nvGrpSpPr>
          <p:cNvPr id="2" name="Group 35"/>
          <p:cNvGrpSpPr/>
          <p:nvPr/>
        </p:nvGrpSpPr>
        <p:grpSpPr>
          <a:xfrm>
            <a:off x="971600" y="692696"/>
            <a:ext cx="7200800" cy="72008"/>
            <a:chOff x="323528" y="2492896"/>
            <a:chExt cx="8424936" cy="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32352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20384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32"/>
          <p:cNvGrpSpPr/>
          <p:nvPr/>
        </p:nvGrpSpPr>
        <p:grpSpPr>
          <a:xfrm>
            <a:off x="251520" y="0"/>
            <a:ext cx="8892480" cy="972242"/>
            <a:chOff x="251520" y="0"/>
            <a:chExt cx="8892480" cy="972242"/>
          </a:xfrm>
        </p:grpSpPr>
        <p:pic>
          <p:nvPicPr>
            <p:cNvPr id="34" name="Picture 4" descr="logo">
              <a:hlinkClick r:id="rId2" tooltip="&quot;Начална страница&quot;"/>
            </p:cNvPr>
            <p:cNvPicPr>
              <a:picLocks noChangeAspect="1" noChangeArrowheads="1"/>
            </p:cNvPicPr>
            <p:nvPr/>
          </p:nvPicPr>
          <p:blipFill>
            <a:blip r:embed="rId3" r:link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4624"/>
              <a:ext cx="576064" cy="927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Rectangle 4"/>
            <p:cNvSpPr txBox="1">
              <a:spLocks noChangeArrowheads="1"/>
            </p:cNvSpPr>
            <p:nvPr/>
          </p:nvSpPr>
          <p:spPr bwMode="auto">
            <a:xfrm>
              <a:off x="864096" y="0"/>
              <a:ext cx="8279904" cy="692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IMPLEMENTING EFFECTIVE PUBLIC TRANSPORT SERVICE OBLIGATION </a:t>
              </a:r>
              <a:b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challenges of a mid – sized city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Group 39"/>
          <p:cNvGrpSpPr/>
          <p:nvPr/>
        </p:nvGrpSpPr>
        <p:grpSpPr>
          <a:xfrm>
            <a:off x="179512" y="6156593"/>
            <a:ext cx="8280920" cy="598129"/>
            <a:chOff x="179512" y="6156593"/>
            <a:chExt cx="8280920" cy="598129"/>
          </a:xfrm>
        </p:grpSpPr>
        <p:sp>
          <p:nvSpPr>
            <p:cNvPr id="41" name="TextBox 40"/>
            <p:cNvSpPr txBox="1"/>
            <p:nvPr/>
          </p:nvSpPr>
          <p:spPr>
            <a:xfrm>
              <a:off x="1331640" y="6156593"/>
              <a:ext cx="7128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800000"/>
                  </a:solidFill>
                </a:rPr>
                <a:t>Workshop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: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Organizational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and Contractual Structures for EU funded Public Transport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 - Brussels, 27 – 28 May, 2015</a:t>
              </a:r>
              <a:endParaRPr lang="en-US" sz="1600" dirty="0">
                <a:solidFill>
                  <a:srgbClr val="800000"/>
                </a:solidFill>
              </a:endParaRPr>
            </a:p>
          </p:txBody>
        </p:sp>
        <p:pic>
          <p:nvPicPr>
            <p:cNvPr id="42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9512" y="6197241"/>
              <a:ext cx="1080120" cy="5574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28" name="TextBox 27"/>
          <p:cNvSpPr txBox="1"/>
          <p:nvPr/>
        </p:nvSpPr>
        <p:spPr>
          <a:xfrm>
            <a:off x="2699792" y="1340768"/>
            <a:ext cx="4392488" cy="83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S W O T</a:t>
            </a:r>
            <a:endParaRPr lang="en-US" sz="3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en-US" sz="165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403648" y="2492896"/>
            <a:ext cx="3528392" cy="144016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r>
              <a:rPr lang="en-GB" sz="1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Transport is already recognized as a priority</a:t>
            </a:r>
          </a:p>
          <a:p>
            <a:r>
              <a:rPr lang="en-GB" sz="1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National authority support</a:t>
            </a:r>
          </a:p>
          <a:p>
            <a:r>
              <a:rPr lang="en-GB" sz="1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JASPERS technical assistance</a:t>
            </a:r>
          </a:p>
          <a:p>
            <a:r>
              <a:rPr lang="en-GB" sz="1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We started it together</a:t>
            </a:r>
            <a:endParaRPr lang="en-GB" sz="16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403648" y="4293096"/>
            <a:ext cx="3528392" cy="172819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r>
              <a:rPr lang="en-GB" sz="1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</a:t>
            </a:r>
            <a:r>
              <a:rPr lang="en-GB" sz="1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ardly existing national practice</a:t>
            </a:r>
          </a:p>
          <a:p>
            <a:r>
              <a:rPr lang="en-GB" sz="1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 long process of national legislation harmonization</a:t>
            </a:r>
          </a:p>
          <a:p>
            <a:r>
              <a:rPr lang="en-GB" sz="1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Starting from a scratch</a:t>
            </a:r>
          </a:p>
          <a:p>
            <a:endParaRPr lang="en-GB" sz="16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004048" y="2492896"/>
            <a:ext cx="3312368" cy="144016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pPr algn="r"/>
            <a:r>
              <a:rPr lang="en-GB" sz="1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Availability of funding and external expertise</a:t>
            </a:r>
          </a:p>
          <a:p>
            <a:pPr algn="r"/>
            <a:r>
              <a:rPr lang="en-GB" sz="1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Combination of infrastructural and organizational measures</a:t>
            </a:r>
          </a:p>
          <a:p>
            <a:pPr algn="r"/>
            <a:r>
              <a:rPr lang="en-GB" sz="1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Having a successful partner</a:t>
            </a:r>
            <a:endParaRPr lang="en-GB" sz="16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004048" y="4293096"/>
            <a:ext cx="3312368" cy="172819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pPr algn="r"/>
            <a:r>
              <a:rPr lang="en-GB" sz="1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High dependence between the implementation of the project and the performance of institutional arrangements</a:t>
            </a:r>
          </a:p>
          <a:p>
            <a:pPr algn="r"/>
            <a:r>
              <a:rPr lang="en-GB" sz="1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Setting up new models in old fashioned context</a:t>
            </a:r>
            <a:endParaRPr lang="en-GB" sz="16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195736" y="206084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STRENGTHS</a:t>
            </a:r>
            <a:endParaRPr lang="en-US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5004048" y="206084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OPPORTUNITIES</a:t>
            </a:r>
            <a:endParaRPr lang="en-US" b="1" dirty="0"/>
          </a:p>
        </p:txBody>
      </p:sp>
      <p:sp>
        <p:nvSpPr>
          <p:cNvPr id="51" name="Rectangle 50"/>
          <p:cNvSpPr/>
          <p:nvPr/>
        </p:nvSpPr>
        <p:spPr>
          <a:xfrm>
            <a:off x="3105899" y="3933056"/>
            <a:ext cx="1826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dirty="0" smtClean="0"/>
              <a:t>WEAKNESSES</a:t>
            </a:r>
            <a:endParaRPr lang="en-US" b="1" dirty="0"/>
          </a:p>
        </p:txBody>
      </p:sp>
      <p:sp>
        <p:nvSpPr>
          <p:cNvPr id="52" name="Rectangle 51"/>
          <p:cNvSpPr/>
          <p:nvPr/>
        </p:nvSpPr>
        <p:spPr>
          <a:xfrm>
            <a:off x="5004048" y="3923764"/>
            <a:ext cx="1257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THREATS</a:t>
            </a:r>
            <a:endParaRPr lang="en-US" b="1" dirty="0"/>
          </a:p>
        </p:txBody>
      </p:sp>
      <p:sp>
        <p:nvSpPr>
          <p:cNvPr id="53" name="Up Arrow 52"/>
          <p:cNvSpPr/>
          <p:nvPr/>
        </p:nvSpPr>
        <p:spPr>
          <a:xfrm>
            <a:off x="251520" y="1268760"/>
            <a:ext cx="1296144" cy="4896544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INSTITUTIONAL  ARRANGEMENTS</a:t>
            </a:r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566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2" grpId="0" animBg="1"/>
      <p:bldP spid="33" grpId="0" animBg="1"/>
      <p:bldP spid="48" grpId="0" animBg="1"/>
      <p:bldP spid="5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81" name="Rectangle 3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899592" y="726976"/>
            <a:ext cx="804488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THE  PUBLIC SERVICE OBLIGATION – THE MODEL OF BURGAS </a:t>
            </a:r>
          </a:p>
        </p:txBody>
      </p:sp>
      <p:grpSp>
        <p:nvGrpSpPr>
          <p:cNvPr id="2" name="Group 35"/>
          <p:cNvGrpSpPr/>
          <p:nvPr/>
        </p:nvGrpSpPr>
        <p:grpSpPr>
          <a:xfrm>
            <a:off x="971600" y="692696"/>
            <a:ext cx="7200800" cy="72008"/>
            <a:chOff x="323528" y="2492896"/>
            <a:chExt cx="8424936" cy="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32352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20384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32"/>
          <p:cNvGrpSpPr/>
          <p:nvPr/>
        </p:nvGrpSpPr>
        <p:grpSpPr>
          <a:xfrm>
            <a:off x="251520" y="0"/>
            <a:ext cx="8892480" cy="972242"/>
            <a:chOff x="251520" y="0"/>
            <a:chExt cx="8892480" cy="972242"/>
          </a:xfrm>
        </p:grpSpPr>
        <p:pic>
          <p:nvPicPr>
            <p:cNvPr id="34" name="Picture 4" descr="logo">
              <a:hlinkClick r:id="rId2" tooltip="&quot;Начална страница&quot;"/>
            </p:cNvPr>
            <p:cNvPicPr>
              <a:picLocks noChangeAspect="1" noChangeArrowheads="1"/>
            </p:cNvPicPr>
            <p:nvPr/>
          </p:nvPicPr>
          <p:blipFill>
            <a:blip r:embed="rId3" r:link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4624"/>
              <a:ext cx="576064" cy="927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Rectangle 4"/>
            <p:cNvSpPr txBox="1">
              <a:spLocks noChangeArrowheads="1"/>
            </p:cNvSpPr>
            <p:nvPr/>
          </p:nvSpPr>
          <p:spPr bwMode="auto">
            <a:xfrm>
              <a:off x="864096" y="0"/>
              <a:ext cx="8279904" cy="692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IMPLEMENTING EFFECTIVE PUBLIC TRANSPORT SERVICE OBLIGATION </a:t>
              </a:r>
              <a:b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challenges of a mid – sized city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Group 39"/>
          <p:cNvGrpSpPr/>
          <p:nvPr/>
        </p:nvGrpSpPr>
        <p:grpSpPr>
          <a:xfrm>
            <a:off x="179512" y="6156593"/>
            <a:ext cx="8280920" cy="598129"/>
            <a:chOff x="179512" y="6156593"/>
            <a:chExt cx="8280920" cy="598129"/>
          </a:xfrm>
        </p:grpSpPr>
        <p:sp>
          <p:nvSpPr>
            <p:cNvPr id="41" name="TextBox 40"/>
            <p:cNvSpPr txBox="1"/>
            <p:nvPr/>
          </p:nvSpPr>
          <p:spPr>
            <a:xfrm>
              <a:off x="1331640" y="6156593"/>
              <a:ext cx="7128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800000"/>
                  </a:solidFill>
                </a:rPr>
                <a:t>Workshop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: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Organizational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and Contractual Structures for EU funded Public Transport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 - Brussels, 27 – 28 May, 2015</a:t>
              </a:r>
              <a:endParaRPr lang="en-US" sz="1600" dirty="0">
                <a:solidFill>
                  <a:srgbClr val="800000"/>
                </a:solidFill>
              </a:endParaRPr>
            </a:p>
          </p:txBody>
        </p:sp>
        <p:pic>
          <p:nvPicPr>
            <p:cNvPr id="42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9512" y="6197241"/>
              <a:ext cx="1080120" cy="5574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36" name="Rectangle 35"/>
          <p:cNvSpPr/>
          <p:nvPr/>
        </p:nvSpPr>
        <p:spPr>
          <a:xfrm>
            <a:off x="1979712" y="2060848"/>
            <a:ext cx="6264696" cy="72008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CAPACITY BUILDING  </a:t>
            </a:r>
            <a:endParaRPr lang="en-GB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0" name="Oval 39"/>
          <p:cNvSpPr/>
          <p:nvPr/>
        </p:nvSpPr>
        <p:spPr>
          <a:xfrm>
            <a:off x="1187623" y="2132856"/>
            <a:ext cx="696077" cy="64807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Up Arrow 42"/>
          <p:cNvSpPr/>
          <p:nvPr/>
        </p:nvSpPr>
        <p:spPr>
          <a:xfrm>
            <a:off x="107504" y="1268760"/>
            <a:ext cx="1296144" cy="4896544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INSTITUTIONAL  ARRANGEMENTS</a:t>
            </a:r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979712" y="2852936"/>
            <a:ext cx="6336704" cy="324036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Profound check for compliance with art 5, </a:t>
            </a:r>
            <a:r>
              <a:rPr lang="en-GB" sz="2200" dirty="0" err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para</a:t>
            </a:r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2 of Regulation (EC) 1370/ 2007</a:t>
            </a:r>
          </a:p>
          <a:p>
            <a:endParaRPr lang="en-GB" sz="80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Integrated Project </a:t>
            </a:r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</a:t>
            </a:r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anagement </a:t>
            </a:r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</a:t>
            </a:r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nit</a:t>
            </a:r>
          </a:p>
          <a:p>
            <a:endParaRPr lang="en-GB" sz="80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Thorough analysis of possible options</a:t>
            </a:r>
          </a:p>
          <a:p>
            <a:endParaRPr lang="en-GB" sz="80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Tailored  model for public transport management</a:t>
            </a:r>
          </a:p>
          <a:p>
            <a:endParaRPr lang="en-GB" sz="80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Working together with the operator</a:t>
            </a:r>
          </a:p>
          <a:p>
            <a:endParaRPr lang="en-GB" sz="80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On going consultations</a:t>
            </a:r>
            <a:endParaRPr lang="en-GB" sz="22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566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3" grpId="0" animBg="1"/>
      <p:bldP spid="4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81" name="Rectangle 3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899592" y="726976"/>
            <a:ext cx="804488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THE  PUBLIC SERVICE OBLIGATION – THE MODEL OF BURGAS </a:t>
            </a:r>
          </a:p>
        </p:txBody>
      </p:sp>
      <p:grpSp>
        <p:nvGrpSpPr>
          <p:cNvPr id="2" name="Group 35"/>
          <p:cNvGrpSpPr/>
          <p:nvPr/>
        </p:nvGrpSpPr>
        <p:grpSpPr>
          <a:xfrm>
            <a:off x="971600" y="692696"/>
            <a:ext cx="7200800" cy="72008"/>
            <a:chOff x="323528" y="2492896"/>
            <a:chExt cx="8424936" cy="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32352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20384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32"/>
          <p:cNvGrpSpPr/>
          <p:nvPr/>
        </p:nvGrpSpPr>
        <p:grpSpPr>
          <a:xfrm>
            <a:off x="251520" y="0"/>
            <a:ext cx="8892480" cy="972242"/>
            <a:chOff x="251520" y="0"/>
            <a:chExt cx="8892480" cy="972242"/>
          </a:xfrm>
        </p:grpSpPr>
        <p:pic>
          <p:nvPicPr>
            <p:cNvPr id="34" name="Picture 4" descr="logo">
              <a:hlinkClick r:id="rId2" tooltip="&quot;Начална страница&quot;"/>
            </p:cNvPr>
            <p:cNvPicPr>
              <a:picLocks noChangeAspect="1" noChangeArrowheads="1"/>
            </p:cNvPicPr>
            <p:nvPr/>
          </p:nvPicPr>
          <p:blipFill>
            <a:blip r:embed="rId3" r:link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4624"/>
              <a:ext cx="576064" cy="927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Rectangle 4"/>
            <p:cNvSpPr txBox="1">
              <a:spLocks noChangeArrowheads="1"/>
            </p:cNvSpPr>
            <p:nvPr/>
          </p:nvSpPr>
          <p:spPr bwMode="auto">
            <a:xfrm>
              <a:off x="864096" y="0"/>
              <a:ext cx="8279904" cy="692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IMPLEMENTING EFFECTIVE PUBLIC TRANSPORT SERVICE OBLIGATION </a:t>
              </a:r>
              <a:b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challenges of a mid – sized city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Group 39"/>
          <p:cNvGrpSpPr/>
          <p:nvPr/>
        </p:nvGrpSpPr>
        <p:grpSpPr>
          <a:xfrm>
            <a:off x="179512" y="6156593"/>
            <a:ext cx="8280920" cy="598129"/>
            <a:chOff x="179512" y="6156593"/>
            <a:chExt cx="8280920" cy="598129"/>
          </a:xfrm>
        </p:grpSpPr>
        <p:sp>
          <p:nvSpPr>
            <p:cNvPr id="41" name="TextBox 40"/>
            <p:cNvSpPr txBox="1"/>
            <p:nvPr/>
          </p:nvSpPr>
          <p:spPr>
            <a:xfrm>
              <a:off x="1331640" y="6156593"/>
              <a:ext cx="7128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800000"/>
                  </a:solidFill>
                </a:rPr>
                <a:t>Workshop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: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Organizational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and Contractual Structures for EU funded Public Transport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 - Brussels, 27 – 28 May, 2015</a:t>
              </a:r>
              <a:endParaRPr lang="en-US" sz="1600" dirty="0">
                <a:solidFill>
                  <a:srgbClr val="800000"/>
                </a:solidFill>
              </a:endParaRPr>
            </a:p>
          </p:txBody>
        </p:sp>
        <p:pic>
          <p:nvPicPr>
            <p:cNvPr id="42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9512" y="6197241"/>
              <a:ext cx="1080120" cy="5574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36" name="Rectangle 35"/>
          <p:cNvSpPr/>
          <p:nvPr/>
        </p:nvSpPr>
        <p:spPr>
          <a:xfrm>
            <a:off x="1979712" y="2060848"/>
            <a:ext cx="6264696" cy="72008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SOUND BASIS FOR CITY – OPERATOR </a:t>
            </a:r>
            <a:r>
              <a:rPr lang="en-GB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RELATIONSHIP</a:t>
            </a:r>
            <a:endParaRPr lang="en-GB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0" name="Oval 39"/>
          <p:cNvSpPr/>
          <p:nvPr/>
        </p:nvSpPr>
        <p:spPr>
          <a:xfrm>
            <a:off x="1187623" y="2132856"/>
            <a:ext cx="696077" cy="64807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Up Arrow 42"/>
          <p:cNvSpPr/>
          <p:nvPr/>
        </p:nvSpPr>
        <p:spPr>
          <a:xfrm>
            <a:off x="107504" y="1268760"/>
            <a:ext cx="1296144" cy="4896544"/>
          </a:xfrm>
          <a:prstGeom prst="up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INSTITUTIONAL  ARRANGEMENTS</a:t>
            </a:r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979712" y="2852936"/>
            <a:ext cx="6336704" cy="324036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Clear roles and responsibilities for both parties</a:t>
            </a:r>
          </a:p>
          <a:p>
            <a:endParaRPr lang="en-GB" sz="220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Flexibility on operational basis</a:t>
            </a:r>
          </a:p>
          <a:p>
            <a:endParaRPr lang="en-GB" sz="220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Strict mechanisms of payment</a:t>
            </a:r>
          </a:p>
          <a:p>
            <a:endParaRPr lang="en-GB" sz="220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 good balance between public interest and business case</a:t>
            </a:r>
            <a:endParaRPr lang="en-GB" sz="22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566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3" grpId="0" animBg="1"/>
      <p:bldP spid="4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81" name="Rectangle 3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899592" y="726976"/>
            <a:ext cx="804488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THE  PUBLIC SERVICE OBLIGATION – THE MODEL OF BURGAS </a:t>
            </a:r>
          </a:p>
        </p:txBody>
      </p:sp>
      <p:grpSp>
        <p:nvGrpSpPr>
          <p:cNvPr id="2" name="Group 35"/>
          <p:cNvGrpSpPr/>
          <p:nvPr/>
        </p:nvGrpSpPr>
        <p:grpSpPr>
          <a:xfrm>
            <a:off x="971600" y="692696"/>
            <a:ext cx="7200800" cy="72008"/>
            <a:chOff x="323528" y="2492896"/>
            <a:chExt cx="8424936" cy="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32352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20384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32"/>
          <p:cNvGrpSpPr/>
          <p:nvPr/>
        </p:nvGrpSpPr>
        <p:grpSpPr>
          <a:xfrm>
            <a:off x="251520" y="0"/>
            <a:ext cx="8892480" cy="972242"/>
            <a:chOff x="251520" y="0"/>
            <a:chExt cx="8892480" cy="972242"/>
          </a:xfrm>
        </p:grpSpPr>
        <p:pic>
          <p:nvPicPr>
            <p:cNvPr id="34" name="Picture 4" descr="logo">
              <a:hlinkClick r:id="rId2" tooltip="&quot;Начална страница&quot;"/>
            </p:cNvPr>
            <p:cNvPicPr>
              <a:picLocks noChangeAspect="1" noChangeArrowheads="1"/>
            </p:cNvPicPr>
            <p:nvPr/>
          </p:nvPicPr>
          <p:blipFill>
            <a:blip r:embed="rId3" r:link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4624"/>
              <a:ext cx="576064" cy="927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Rectangle 4"/>
            <p:cNvSpPr txBox="1">
              <a:spLocks noChangeArrowheads="1"/>
            </p:cNvSpPr>
            <p:nvPr/>
          </p:nvSpPr>
          <p:spPr bwMode="auto">
            <a:xfrm>
              <a:off x="864096" y="0"/>
              <a:ext cx="8279904" cy="692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IMPLEMENTING EFFECTIVE PUBLIC TRANSPORT SERVICE OBLIGATION </a:t>
              </a:r>
              <a:b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challenges of a mid – sized city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Group 39"/>
          <p:cNvGrpSpPr/>
          <p:nvPr/>
        </p:nvGrpSpPr>
        <p:grpSpPr>
          <a:xfrm>
            <a:off x="179512" y="6156593"/>
            <a:ext cx="8280920" cy="598129"/>
            <a:chOff x="179512" y="6156593"/>
            <a:chExt cx="8280920" cy="598129"/>
          </a:xfrm>
        </p:grpSpPr>
        <p:sp>
          <p:nvSpPr>
            <p:cNvPr id="41" name="TextBox 40"/>
            <p:cNvSpPr txBox="1"/>
            <p:nvPr/>
          </p:nvSpPr>
          <p:spPr>
            <a:xfrm>
              <a:off x="1331640" y="6156593"/>
              <a:ext cx="7128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800000"/>
                  </a:solidFill>
                </a:rPr>
                <a:t>Workshop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: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Organizational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and Contractual Structures for EU funded Public Transport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 - Brussels, 27 – 28 May, 2015</a:t>
              </a:r>
              <a:endParaRPr lang="en-US" sz="1600" dirty="0">
                <a:solidFill>
                  <a:srgbClr val="800000"/>
                </a:solidFill>
              </a:endParaRPr>
            </a:p>
          </p:txBody>
        </p:sp>
        <p:pic>
          <p:nvPicPr>
            <p:cNvPr id="42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9512" y="6197241"/>
              <a:ext cx="1080120" cy="5574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36" name="Rectangle 35"/>
          <p:cNvSpPr/>
          <p:nvPr/>
        </p:nvSpPr>
        <p:spPr>
          <a:xfrm>
            <a:off x="1979712" y="2060848"/>
            <a:ext cx="6264696" cy="72008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EFFECTIVE CONTROL</a:t>
            </a:r>
            <a:endParaRPr lang="en-GB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0" name="Oval 39"/>
          <p:cNvSpPr/>
          <p:nvPr/>
        </p:nvSpPr>
        <p:spPr>
          <a:xfrm>
            <a:off x="1187623" y="2132856"/>
            <a:ext cx="696077" cy="64807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Up Arrow 42"/>
          <p:cNvSpPr/>
          <p:nvPr/>
        </p:nvSpPr>
        <p:spPr>
          <a:xfrm>
            <a:off x="107504" y="1268760"/>
            <a:ext cx="1296144" cy="4896544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INSTITUTIONAL  ARRANGEMENTS</a:t>
            </a:r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979712" y="2852936"/>
            <a:ext cx="6336704" cy="324036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Measurable indicators based on real performance</a:t>
            </a:r>
          </a:p>
          <a:p>
            <a:endParaRPr lang="en-GB" sz="220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Systems of stimulus and sanctions</a:t>
            </a:r>
          </a:p>
          <a:p>
            <a:endParaRPr lang="en-GB" sz="220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Control on both quantity and quality indicators</a:t>
            </a:r>
          </a:p>
          <a:p>
            <a:endParaRPr lang="en-GB" sz="220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Regularity of control</a:t>
            </a:r>
            <a:endParaRPr lang="en-GB" sz="22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566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3" grpId="0" animBg="1"/>
      <p:bldP spid="4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81" name="Rectangle 3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899592" y="726976"/>
            <a:ext cx="804488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THE  PUBLIC SERVICE OBLIGATION – THE MODEL OF BURGAS </a:t>
            </a:r>
          </a:p>
        </p:txBody>
      </p:sp>
      <p:grpSp>
        <p:nvGrpSpPr>
          <p:cNvPr id="2" name="Group 35"/>
          <p:cNvGrpSpPr/>
          <p:nvPr/>
        </p:nvGrpSpPr>
        <p:grpSpPr>
          <a:xfrm>
            <a:off x="971600" y="692696"/>
            <a:ext cx="7200800" cy="72008"/>
            <a:chOff x="323528" y="2492896"/>
            <a:chExt cx="8424936" cy="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32352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20384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32"/>
          <p:cNvGrpSpPr/>
          <p:nvPr/>
        </p:nvGrpSpPr>
        <p:grpSpPr>
          <a:xfrm>
            <a:off x="251520" y="0"/>
            <a:ext cx="8892480" cy="972242"/>
            <a:chOff x="251520" y="0"/>
            <a:chExt cx="8892480" cy="972242"/>
          </a:xfrm>
        </p:grpSpPr>
        <p:pic>
          <p:nvPicPr>
            <p:cNvPr id="34" name="Picture 4" descr="logo">
              <a:hlinkClick r:id="rId2" tooltip="&quot;Начална страница&quot;"/>
            </p:cNvPr>
            <p:cNvPicPr>
              <a:picLocks noChangeAspect="1" noChangeArrowheads="1"/>
            </p:cNvPicPr>
            <p:nvPr/>
          </p:nvPicPr>
          <p:blipFill>
            <a:blip r:embed="rId3" r:link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4624"/>
              <a:ext cx="576064" cy="927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Rectangle 4"/>
            <p:cNvSpPr txBox="1">
              <a:spLocks noChangeArrowheads="1"/>
            </p:cNvSpPr>
            <p:nvPr/>
          </p:nvSpPr>
          <p:spPr bwMode="auto">
            <a:xfrm>
              <a:off x="864096" y="0"/>
              <a:ext cx="8279904" cy="692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IMPLEMENTING EFFECTIVE PUBLIC TRANSPORT SERVICE OBLIGATION </a:t>
              </a:r>
              <a:b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challenges of a mid – sized city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Group 39"/>
          <p:cNvGrpSpPr/>
          <p:nvPr/>
        </p:nvGrpSpPr>
        <p:grpSpPr>
          <a:xfrm>
            <a:off x="179512" y="6156593"/>
            <a:ext cx="8280920" cy="598129"/>
            <a:chOff x="179512" y="6156593"/>
            <a:chExt cx="8280920" cy="598129"/>
          </a:xfrm>
        </p:grpSpPr>
        <p:sp>
          <p:nvSpPr>
            <p:cNvPr id="41" name="TextBox 40"/>
            <p:cNvSpPr txBox="1"/>
            <p:nvPr/>
          </p:nvSpPr>
          <p:spPr>
            <a:xfrm>
              <a:off x="1331640" y="6156593"/>
              <a:ext cx="7128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800000"/>
                  </a:solidFill>
                </a:rPr>
                <a:t>Workshop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: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Organizational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and Contractual Structures for EU funded Public Transport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 - Brussels, 27 – 28 May, 2015</a:t>
              </a:r>
              <a:endParaRPr lang="en-US" sz="1600" dirty="0">
                <a:solidFill>
                  <a:srgbClr val="800000"/>
                </a:solidFill>
              </a:endParaRPr>
            </a:p>
          </p:txBody>
        </p:sp>
        <p:pic>
          <p:nvPicPr>
            <p:cNvPr id="42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9512" y="6197241"/>
              <a:ext cx="1080120" cy="5574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36" name="Rectangle 35"/>
          <p:cNvSpPr/>
          <p:nvPr/>
        </p:nvSpPr>
        <p:spPr>
          <a:xfrm>
            <a:off x="1979712" y="2060848"/>
            <a:ext cx="6264696" cy="72008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STATE AID/ OVERCOMPENSATION  ISSUES</a:t>
            </a:r>
            <a:endParaRPr lang="en-GB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0" name="Oval 39"/>
          <p:cNvSpPr/>
          <p:nvPr/>
        </p:nvSpPr>
        <p:spPr>
          <a:xfrm>
            <a:off x="1187623" y="2132856"/>
            <a:ext cx="696077" cy="64807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Up Arrow 42"/>
          <p:cNvSpPr/>
          <p:nvPr/>
        </p:nvSpPr>
        <p:spPr>
          <a:xfrm>
            <a:off x="107504" y="1268760"/>
            <a:ext cx="1296144" cy="4896544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INSTITUTIONAL  ARRANGEMENTS</a:t>
            </a:r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979712" y="2852936"/>
            <a:ext cx="6336704" cy="324036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Compensation based on actual performance</a:t>
            </a:r>
          </a:p>
          <a:p>
            <a:endParaRPr lang="en-GB" sz="220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Management of EU funded assets</a:t>
            </a:r>
          </a:p>
          <a:p>
            <a:endParaRPr lang="en-GB" sz="220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Sensitivity to overcompensation issues</a:t>
            </a:r>
            <a:endParaRPr lang="en-GB" sz="22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566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3" grpId="0" animBg="1"/>
      <p:bldP spid="4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81" name="Rectangle 3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899592" y="726976"/>
            <a:ext cx="804488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THE  PUBLIC SERVICE OBLIGATION – THE MODEL OF BURGAS </a:t>
            </a:r>
          </a:p>
        </p:txBody>
      </p:sp>
      <p:grpSp>
        <p:nvGrpSpPr>
          <p:cNvPr id="2" name="Group 35"/>
          <p:cNvGrpSpPr/>
          <p:nvPr/>
        </p:nvGrpSpPr>
        <p:grpSpPr>
          <a:xfrm>
            <a:off x="971600" y="692696"/>
            <a:ext cx="7200800" cy="72008"/>
            <a:chOff x="323528" y="2492896"/>
            <a:chExt cx="8424936" cy="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32352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20384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32"/>
          <p:cNvGrpSpPr/>
          <p:nvPr/>
        </p:nvGrpSpPr>
        <p:grpSpPr>
          <a:xfrm>
            <a:off x="251520" y="0"/>
            <a:ext cx="8892480" cy="972242"/>
            <a:chOff x="251520" y="0"/>
            <a:chExt cx="8892480" cy="972242"/>
          </a:xfrm>
        </p:grpSpPr>
        <p:pic>
          <p:nvPicPr>
            <p:cNvPr id="34" name="Picture 4" descr="logo">
              <a:hlinkClick r:id="rId2" tooltip="&quot;Начална страница&quot;"/>
            </p:cNvPr>
            <p:cNvPicPr>
              <a:picLocks noChangeAspect="1" noChangeArrowheads="1"/>
            </p:cNvPicPr>
            <p:nvPr/>
          </p:nvPicPr>
          <p:blipFill>
            <a:blip r:embed="rId3" r:link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4624"/>
              <a:ext cx="576064" cy="927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Rectangle 4"/>
            <p:cNvSpPr txBox="1">
              <a:spLocks noChangeArrowheads="1"/>
            </p:cNvSpPr>
            <p:nvPr/>
          </p:nvSpPr>
          <p:spPr bwMode="auto">
            <a:xfrm>
              <a:off x="864096" y="0"/>
              <a:ext cx="8279904" cy="692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IMPLEMENTING EFFECTIVE PUBLIC TRANSPORT SERVICE OBLIGATION </a:t>
              </a:r>
              <a:b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challenges of a mid – sized city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Group 39"/>
          <p:cNvGrpSpPr/>
          <p:nvPr/>
        </p:nvGrpSpPr>
        <p:grpSpPr>
          <a:xfrm>
            <a:off x="179512" y="6156593"/>
            <a:ext cx="8280920" cy="598129"/>
            <a:chOff x="179512" y="6156593"/>
            <a:chExt cx="8280920" cy="598129"/>
          </a:xfrm>
        </p:grpSpPr>
        <p:sp>
          <p:nvSpPr>
            <p:cNvPr id="41" name="TextBox 40"/>
            <p:cNvSpPr txBox="1"/>
            <p:nvPr/>
          </p:nvSpPr>
          <p:spPr>
            <a:xfrm>
              <a:off x="1331640" y="6156593"/>
              <a:ext cx="7128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800000"/>
                  </a:solidFill>
                </a:rPr>
                <a:t>Workshop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: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Organizational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and Contractual Structures for EU funded Public Transport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 - Brussels, 27 – 28 May, 2015</a:t>
              </a:r>
              <a:endParaRPr lang="en-US" sz="1600" dirty="0">
                <a:solidFill>
                  <a:srgbClr val="800000"/>
                </a:solidFill>
              </a:endParaRPr>
            </a:p>
          </p:txBody>
        </p:sp>
        <p:pic>
          <p:nvPicPr>
            <p:cNvPr id="42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9512" y="6197241"/>
              <a:ext cx="1080120" cy="5574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36" name="Rectangle 35"/>
          <p:cNvSpPr/>
          <p:nvPr/>
        </p:nvSpPr>
        <p:spPr>
          <a:xfrm>
            <a:off x="3203848" y="2060848"/>
            <a:ext cx="5040560" cy="72008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PUBLIC SERVICE CONTRACT</a:t>
            </a:r>
            <a:endParaRPr lang="en-GB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203848" y="2852936"/>
            <a:ext cx="5112568" cy="324036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Signed on 10 June 2014</a:t>
            </a:r>
          </a:p>
          <a:p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</a:t>
            </a:r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or  a period of 10 YEARS</a:t>
            </a:r>
          </a:p>
          <a:p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etween the CITY OF BURGAS, THE MUNICIPAL COUNCIL OF BURGAS and the in house operator BURGASBUS Ltd</a:t>
            </a:r>
          </a:p>
          <a:p>
            <a:r>
              <a:rPr lang="en-GB" sz="22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following the requirements as set in REGULATION (EC) 1370/2007</a:t>
            </a:r>
            <a:endParaRPr lang="en-GB" sz="220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GB" sz="22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2060848"/>
            <a:ext cx="2736304" cy="386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697906">
            <a:off x="171823" y="4441078"/>
            <a:ext cx="2664346" cy="1402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93566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81" name="Rectangle 3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899592" y="726976"/>
            <a:ext cx="804488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THE  PUBLIC SERVICE OBLIGATION – THE MODEL OF BURGAS </a:t>
            </a:r>
          </a:p>
        </p:txBody>
      </p:sp>
      <p:grpSp>
        <p:nvGrpSpPr>
          <p:cNvPr id="2" name="Group 35"/>
          <p:cNvGrpSpPr/>
          <p:nvPr/>
        </p:nvGrpSpPr>
        <p:grpSpPr>
          <a:xfrm>
            <a:off x="971600" y="692696"/>
            <a:ext cx="7200800" cy="72008"/>
            <a:chOff x="323528" y="2492896"/>
            <a:chExt cx="8424936" cy="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32352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20384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32"/>
          <p:cNvGrpSpPr/>
          <p:nvPr/>
        </p:nvGrpSpPr>
        <p:grpSpPr>
          <a:xfrm>
            <a:off x="251520" y="0"/>
            <a:ext cx="8892480" cy="972242"/>
            <a:chOff x="251520" y="0"/>
            <a:chExt cx="8892480" cy="972242"/>
          </a:xfrm>
        </p:grpSpPr>
        <p:pic>
          <p:nvPicPr>
            <p:cNvPr id="34" name="Picture 4" descr="logo">
              <a:hlinkClick r:id="rId2" tooltip="&quot;Начална страница&quot;"/>
            </p:cNvPr>
            <p:cNvPicPr>
              <a:picLocks noChangeAspect="1" noChangeArrowheads="1"/>
            </p:cNvPicPr>
            <p:nvPr/>
          </p:nvPicPr>
          <p:blipFill>
            <a:blip r:embed="rId3" r:link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4624"/>
              <a:ext cx="576064" cy="927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Rectangle 4"/>
            <p:cNvSpPr txBox="1">
              <a:spLocks noChangeArrowheads="1"/>
            </p:cNvSpPr>
            <p:nvPr/>
          </p:nvSpPr>
          <p:spPr bwMode="auto">
            <a:xfrm>
              <a:off x="864096" y="0"/>
              <a:ext cx="8279904" cy="692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IMPLEMENTING EFFECTIVE PUBLIC TRANSPORT SERVICE OBLIGATION </a:t>
              </a:r>
              <a:b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challenges of a mid – sized city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Group 39"/>
          <p:cNvGrpSpPr/>
          <p:nvPr/>
        </p:nvGrpSpPr>
        <p:grpSpPr>
          <a:xfrm>
            <a:off x="179512" y="6156593"/>
            <a:ext cx="8280920" cy="598129"/>
            <a:chOff x="179512" y="6156593"/>
            <a:chExt cx="8280920" cy="598129"/>
          </a:xfrm>
        </p:grpSpPr>
        <p:sp>
          <p:nvSpPr>
            <p:cNvPr id="41" name="TextBox 40"/>
            <p:cNvSpPr txBox="1"/>
            <p:nvPr/>
          </p:nvSpPr>
          <p:spPr>
            <a:xfrm>
              <a:off x="1331640" y="6156593"/>
              <a:ext cx="7128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800000"/>
                  </a:solidFill>
                </a:rPr>
                <a:t>Workshop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: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Organizational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and Contractual Structures for EU funded Public Transport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 - Brussels, 27 – 28 May, 2015</a:t>
              </a:r>
              <a:endParaRPr lang="en-US" sz="1600" dirty="0">
                <a:solidFill>
                  <a:srgbClr val="800000"/>
                </a:solidFill>
              </a:endParaRPr>
            </a:p>
          </p:txBody>
        </p:sp>
        <p:pic>
          <p:nvPicPr>
            <p:cNvPr id="42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9512" y="6197241"/>
              <a:ext cx="1080120" cy="5574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36" name="Rectangle 35"/>
          <p:cNvSpPr/>
          <p:nvPr/>
        </p:nvSpPr>
        <p:spPr>
          <a:xfrm>
            <a:off x="1331640" y="2132856"/>
            <a:ext cx="3384376" cy="396044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r>
              <a:rPr lang="en-US" dirty="0" smtClean="0">
                <a:solidFill>
                  <a:schemeClr val="bg1"/>
                </a:solidFill>
              </a:rPr>
              <a:t>Standard service contract with no clear obligations and </a:t>
            </a:r>
            <a:r>
              <a:rPr lang="en-US" dirty="0" smtClean="0">
                <a:solidFill>
                  <a:schemeClr val="bg1"/>
                </a:solidFill>
              </a:rPr>
              <a:t>mechanisms of </a:t>
            </a:r>
            <a:r>
              <a:rPr lang="en-US" dirty="0" smtClean="0">
                <a:solidFill>
                  <a:schemeClr val="bg1"/>
                </a:solidFill>
              </a:rPr>
              <a:t>control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Retroactive services </a:t>
            </a:r>
          </a:p>
          <a:p>
            <a:pPr>
              <a:buFontTx/>
              <a:buChar char="-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Poor institutional </a:t>
            </a:r>
            <a:r>
              <a:rPr lang="en-US" dirty="0" smtClean="0">
                <a:solidFill>
                  <a:schemeClr val="bg1"/>
                </a:solidFill>
              </a:rPr>
              <a:t>arrangements</a:t>
            </a:r>
          </a:p>
          <a:p>
            <a:pPr>
              <a:buFontTx/>
              <a:buChar char="-"/>
            </a:pP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Product </a:t>
            </a:r>
            <a:r>
              <a:rPr lang="en-US" dirty="0" smtClean="0">
                <a:solidFill>
                  <a:schemeClr val="bg1"/>
                </a:solidFill>
              </a:rPr>
              <a:t>oriented approach</a:t>
            </a:r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3" name="Up Arrow 42"/>
          <p:cNvSpPr/>
          <p:nvPr/>
        </p:nvSpPr>
        <p:spPr>
          <a:xfrm>
            <a:off x="107504" y="1268760"/>
            <a:ext cx="1296144" cy="4896544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INSTITUTIONAL  ARRANGEMENTS</a:t>
            </a:r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932040" y="2132856"/>
            <a:ext cx="3384376" cy="396044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r>
              <a:rPr lang="en-GB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Framework contract with defined roles and responsibilities, measurable indicators and clear commitments</a:t>
            </a:r>
          </a:p>
          <a:p>
            <a:endParaRPr lang="en-GB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GB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Proactive planning and implementation of the public service obligation</a:t>
            </a:r>
          </a:p>
          <a:p>
            <a:endParaRPr lang="en-GB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GB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Increased institutional capacity</a:t>
            </a:r>
          </a:p>
          <a:p>
            <a:endParaRPr lang="en-GB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GB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Customers oriented approach</a:t>
            </a:r>
          </a:p>
          <a:p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47664" y="1484784"/>
            <a:ext cx="6624736" cy="730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schemeClr val="accent2">
                    <a:lumMod val="75000"/>
                  </a:schemeClr>
                </a:solidFill>
              </a:rPr>
              <a:t>2009   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       WHAT IS THE DIFFERENCE                 </a:t>
            </a:r>
            <a:r>
              <a:rPr lang="en-US" sz="2500" b="1" dirty="0" smtClean="0">
                <a:solidFill>
                  <a:schemeClr val="accent2">
                    <a:lumMod val="75000"/>
                  </a:schemeClr>
                </a:solidFill>
              </a:rPr>
              <a:t>2015</a:t>
            </a:r>
            <a:endParaRPr lang="en-US" sz="25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165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566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3" grpId="0" animBg="1"/>
      <p:bldP spid="4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81" name="Rectangle 3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899592" y="726976"/>
            <a:ext cx="804488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THE  PUBLIC SERVICE OBLIGATION – THE MODEL OF BURGAS </a:t>
            </a:r>
          </a:p>
        </p:txBody>
      </p:sp>
      <p:grpSp>
        <p:nvGrpSpPr>
          <p:cNvPr id="2" name="Group 35"/>
          <p:cNvGrpSpPr/>
          <p:nvPr/>
        </p:nvGrpSpPr>
        <p:grpSpPr>
          <a:xfrm>
            <a:off x="971600" y="692696"/>
            <a:ext cx="7200800" cy="72008"/>
            <a:chOff x="323528" y="2492896"/>
            <a:chExt cx="8424936" cy="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32352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20384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32"/>
          <p:cNvGrpSpPr/>
          <p:nvPr/>
        </p:nvGrpSpPr>
        <p:grpSpPr>
          <a:xfrm>
            <a:off x="251520" y="0"/>
            <a:ext cx="8892480" cy="972242"/>
            <a:chOff x="251520" y="0"/>
            <a:chExt cx="8892480" cy="972242"/>
          </a:xfrm>
        </p:grpSpPr>
        <p:pic>
          <p:nvPicPr>
            <p:cNvPr id="34" name="Picture 4" descr="logo">
              <a:hlinkClick r:id="rId2" tooltip="&quot;Начална страница&quot;"/>
            </p:cNvPr>
            <p:cNvPicPr>
              <a:picLocks noChangeAspect="1" noChangeArrowheads="1"/>
            </p:cNvPicPr>
            <p:nvPr/>
          </p:nvPicPr>
          <p:blipFill>
            <a:blip r:embed="rId3" r:link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4624"/>
              <a:ext cx="576064" cy="927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Rectangle 4"/>
            <p:cNvSpPr txBox="1">
              <a:spLocks noChangeArrowheads="1"/>
            </p:cNvSpPr>
            <p:nvPr/>
          </p:nvSpPr>
          <p:spPr bwMode="auto">
            <a:xfrm>
              <a:off x="864096" y="0"/>
              <a:ext cx="8279904" cy="692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IMPLEMENTING EFFECTIVE PUBLIC TRANSPORT SERVICE OBLIGATION </a:t>
              </a:r>
              <a:b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challenges of a mid – sized city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Group 39"/>
          <p:cNvGrpSpPr/>
          <p:nvPr/>
        </p:nvGrpSpPr>
        <p:grpSpPr>
          <a:xfrm>
            <a:off x="179512" y="6156593"/>
            <a:ext cx="8280920" cy="598129"/>
            <a:chOff x="179512" y="6156593"/>
            <a:chExt cx="8280920" cy="598129"/>
          </a:xfrm>
        </p:grpSpPr>
        <p:sp>
          <p:nvSpPr>
            <p:cNvPr id="41" name="TextBox 40"/>
            <p:cNvSpPr txBox="1"/>
            <p:nvPr/>
          </p:nvSpPr>
          <p:spPr>
            <a:xfrm>
              <a:off x="1331640" y="6156593"/>
              <a:ext cx="7128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800000"/>
                  </a:solidFill>
                </a:rPr>
                <a:t>Workshop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: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Organizational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and Contractual Structures for EU funded Public Transport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 - Brussels, 27 – 28 May, 2015</a:t>
              </a:r>
              <a:endParaRPr lang="en-US" sz="1600" dirty="0">
                <a:solidFill>
                  <a:srgbClr val="800000"/>
                </a:solidFill>
              </a:endParaRPr>
            </a:p>
          </p:txBody>
        </p:sp>
        <p:pic>
          <p:nvPicPr>
            <p:cNvPr id="42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9512" y="6197241"/>
              <a:ext cx="1080120" cy="5574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26" name="TextBox 25"/>
          <p:cNvSpPr txBox="1"/>
          <p:nvPr/>
        </p:nvSpPr>
        <p:spPr>
          <a:xfrm>
            <a:off x="1547664" y="1484784"/>
            <a:ext cx="6624736" cy="730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schemeClr val="accent2">
                    <a:lumMod val="75000"/>
                  </a:schemeClr>
                </a:solidFill>
              </a:rPr>
              <a:t>2009   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       WHAT IS THE DIFFERENCE                 </a:t>
            </a:r>
            <a:r>
              <a:rPr lang="en-US" sz="2500" b="1" dirty="0" smtClean="0">
                <a:solidFill>
                  <a:schemeClr val="accent2">
                    <a:lumMod val="75000"/>
                  </a:schemeClr>
                </a:solidFill>
              </a:rPr>
              <a:t>2015</a:t>
            </a:r>
            <a:endParaRPr lang="en-US" sz="25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165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2608480" y="2204864"/>
            <a:ext cx="5707936" cy="3935462"/>
            <a:chOff x="1187624" y="1988840"/>
            <a:chExt cx="6211992" cy="4367510"/>
          </a:xfrm>
        </p:grpSpPr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10086"/>
            <a:stretch>
              <a:fillRect/>
            </a:stretch>
          </p:blipFill>
          <p:spPr bwMode="auto">
            <a:xfrm>
              <a:off x="1187624" y="3913254"/>
              <a:ext cx="3294930" cy="2443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9" name="Picture 28" descr="Снимки: Topnovini.bg"/>
            <p:cNvPicPr/>
            <p:nvPr/>
          </p:nvPicPr>
          <p:blipFill>
            <a:blip r:embed="rId7" cstate="print"/>
            <a:srcRect l="11355"/>
            <a:stretch>
              <a:fillRect/>
            </a:stretch>
          </p:blipFill>
          <p:spPr bwMode="auto">
            <a:xfrm>
              <a:off x="4427984" y="4221088"/>
              <a:ext cx="2971632" cy="2135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427984" y="1988840"/>
              <a:ext cx="2952328" cy="22129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1" name="Rectangle 4"/>
          <p:cNvSpPr txBox="1">
            <a:spLocks noChangeArrowheads="1"/>
          </p:cNvSpPr>
          <p:nvPr/>
        </p:nvSpPr>
        <p:spPr bwMode="auto">
          <a:xfrm>
            <a:off x="251520" y="2708920"/>
            <a:ext cx="482230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THANK YOU!</a:t>
            </a:r>
            <a:endParaRPr kumimoji="0" lang="en-US" sz="4800" b="1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Rectangle 4"/>
          <p:cNvSpPr txBox="1">
            <a:spLocks noChangeArrowheads="1"/>
          </p:cNvSpPr>
          <p:nvPr/>
        </p:nvSpPr>
        <p:spPr bwMode="auto">
          <a:xfrm>
            <a:off x="179512" y="4306017"/>
            <a:ext cx="2732130" cy="1715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Ruska </a:t>
            </a:r>
            <a:r>
              <a:rPr lang="en-US" sz="1600" b="1" kern="0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Boyadzhieva</a:t>
            </a:r>
            <a:endParaRPr lang="en-US" sz="1600" b="1" kern="0" dirty="0" smtClean="0">
              <a:solidFill>
                <a:schemeClr val="accent2">
                  <a:lumMod val="75000"/>
                </a:schemeClr>
              </a:solidFill>
              <a:latin typeface="+mn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Project</a:t>
            </a:r>
            <a:r>
              <a:rPr kumimoji="0" lang="en-US" sz="1600" b="1" i="0" u="none" strike="noStrike" kern="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manager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Burgas</a:t>
            </a:r>
            <a:r>
              <a:rPr lang="en-US" sz="1600" b="1" kern="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 </a:t>
            </a:r>
            <a:r>
              <a:rPr lang="en-US" sz="1600" b="1" kern="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Municipality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kern="0" dirty="0" smtClean="0">
              <a:solidFill>
                <a:schemeClr val="accent2">
                  <a:lumMod val="75000"/>
                </a:schemeClr>
              </a:solidFill>
              <a:latin typeface="+mn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r.boyadzhieva@burgas.bg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566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81" name="Rectangle 3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847600" y="692696"/>
            <a:ext cx="804488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000" b="1" kern="0" dirty="0">
                <a:solidFill>
                  <a:schemeClr val="accent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THE LOCAL CONTEXT – THE CITY OF BURGAS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971600" y="764704"/>
            <a:ext cx="7200800" cy="72008"/>
            <a:chOff x="323528" y="2492896"/>
            <a:chExt cx="8424936" cy="0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32352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20384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" name="Picture 18" descr="C:\Users\acer\Desktop\Picture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384" y="1365592"/>
            <a:ext cx="5260681" cy="470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5436096" y="3068960"/>
            <a:ext cx="3313112" cy="2232248"/>
          </a:xfrm>
          <a:prstGeom prst="rect">
            <a:avLst/>
          </a:prstGeom>
          <a:noFill/>
          <a:extLst/>
        </p:spPr>
        <p:txBody>
          <a:bodyPr/>
          <a:lstStyle/>
          <a:p>
            <a:pPr defTabSz="912813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500" dirty="0">
                <a:solidFill>
                  <a:srgbClr val="04047A"/>
                </a:solidFill>
                <a:latin typeface="+mn-lt"/>
              </a:rPr>
              <a:t>Direct foreign investments for 2014 +30,16% against 2007</a:t>
            </a:r>
          </a:p>
          <a:p>
            <a:pPr defTabSz="912813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500" dirty="0">
                <a:solidFill>
                  <a:srgbClr val="04047A"/>
                </a:solidFill>
                <a:latin typeface="+mn-lt"/>
              </a:rPr>
              <a:t>GDP + 30% against 2007</a:t>
            </a:r>
          </a:p>
          <a:p>
            <a:pPr defTabSz="912813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500" dirty="0">
                <a:solidFill>
                  <a:srgbClr val="04047A"/>
                </a:solidFill>
                <a:latin typeface="+mn-lt"/>
              </a:rPr>
              <a:t>Unemployment rate: 4,8% </a:t>
            </a:r>
          </a:p>
          <a:p>
            <a:pPr defTabSz="912813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500" dirty="0">
                <a:solidFill>
                  <a:srgbClr val="04047A"/>
                </a:solidFill>
                <a:latin typeface="+mn-lt"/>
              </a:rPr>
              <a:t>Number of tourists + 36% against 2007</a:t>
            </a:r>
          </a:p>
          <a:p>
            <a:pPr defTabSz="912813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500" dirty="0">
                <a:solidFill>
                  <a:srgbClr val="04047A"/>
                </a:solidFill>
                <a:latin typeface="+mn-lt"/>
              </a:rPr>
              <a:t>Number of new companies registered in </a:t>
            </a:r>
            <a:r>
              <a:rPr lang="en-US" sz="1500" dirty="0" err="1">
                <a:solidFill>
                  <a:srgbClr val="04047A"/>
                </a:solidFill>
                <a:latin typeface="+mn-lt"/>
              </a:rPr>
              <a:t>Burgas</a:t>
            </a:r>
            <a:r>
              <a:rPr lang="en-US" sz="1500" dirty="0">
                <a:solidFill>
                  <a:srgbClr val="04047A"/>
                </a:solidFill>
                <a:latin typeface="+mn-lt"/>
              </a:rPr>
              <a:t> +47% against 2007</a:t>
            </a:r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3492500" y="1412776"/>
            <a:ext cx="5651500" cy="1511300"/>
          </a:xfrm>
          <a:prstGeom prst="rect">
            <a:avLst/>
          </a:prstGeom>
          <a:noFill/>
          <a:extLst/>
        </p:spPr>
        <p:txBody>
          <a:bodyPr/>
          <a:lstStyle/>
          <a:p>
            <a:pPr marL="396875" indent="-396875" defTabSz="912813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lang="en-US" sz="1600" b="1" dirty="0">
                <a:solidFill>
                  <a:srgbClr val="04047A"/>
                </a:solidFill>
                <a:latin typeface="+mn-lt"/>
              </a:rPr>
              <a:t>Location:</a:t>
            </a:r>
            <a:r>
              <a:rPr lang="en-US" sz="1600" dirty="0">
                <a:solidFill>
                  <a:srgbClr val="04047A"/>
                </a:solidFill>
                <a:latin typeface="+mn-lt"/>
              </a:rPr>
              <a:t> Black Sea coast;</a:t>
            </a:r>
          </a:p>
          <a:p>
            <a:pPr marL="396875" indent="-396875" defTabSz="912813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lang="en-US" sz="1600" b="1" dirty="0">
                <a:solidFill>
                  <a:srgbClr val="04047A"/>
                </a:solidFill>
                <a:latin typeface="+mn-lt"/>
              </a:rPr>
              <a:t>Population:</a:t>
            </a:r>
            <a:r>
              <a:rPr lang="en-US" sz="1600" dirty="0">
                <a:solidFill>
                  <a:srgbClr val="04047A"/>
                </a:solidFill>
                <a:latin typeface="+mn-lt"/>
              </a:rPr>
              <a:t>  more than 219 000 citizens (the 4</a:t>
            </a:r>
            <a:r>
              <a:rPr lang="en-US" sz="1600" baseline="30000" dirty="0">
                <a:solidFill>
                  <a:srgbClr val="04047A"/>
                </a:solidFill>
                <a:latin typeface="+mn-lt"/>
              </a:rPr>
              <a:t>th</a:t>
            </a:r>
            <a:r>
              <a:rPr lang="en-US" sz="1600" dirty="0">
                <a:solidFill>
                  <a:srgbClr val="04047A"/>
                </a:solidFill>
                <a:latin typeface="+mn-lt"/>
              </a:rPr>
              <a:t> largest city of Bulgaria</a:t>
            </a:r>
            <a:r>
              <a:rPr lang="en-US" sz="1600" dirty="0" smtClean="0">
                <a:solidFill>
                  <a:srgbClr val="04047A"/>
                </a:solidFill>
                <a:latin typeface="+mn-lt"/>
              </a:rPr>
              <a:t>)</a:t>
            </a:r>
          </a:p>
          <a:p>
            <a:pPr defTabSz="912813">
              <a:lnSpc>
                <a:spcPct val="90000"/>
              </a:lnSpc>
              <a:spcBef>
                <a:spcPct val="20000"/>
              </a:spcBef>
              <a:defRPr/>
            </a:pPr>
            <a:endParaRPr lang="en-US" sz="800" b="1" dirty="0" smtClean="0">
              <a:solidFill>
                <a:srgbClr val="04047A"/>
              </a:solidFill>
              <a:latin typeface="+mn-lt"/>
            </a:endParaRPr>
          </a:p>
          <a:p>
            <a:pPr marL="396875" indent="-396875" defTabSz="912813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lang="en-US" sz="1600" b="1" dirty="0" smtClean="0">
                <a:solidFill>
                  <a:srgbClr val="04047A"/>
                </a:solidFill>
                <a:latin typeface="+mn-lt"/>
              </a:rPr>
              <a:t>T</a:t>
            </a:r>
            <a:r>
              <a:rPr lang="bg-BG" sz="1600" b="1" dirty="0">
                <a:solidFill>
                  <a:srgbClr val="04047A"/>
                </a:solidFill>
                <a:latin typeface="+mn-lt"/>
              </a:rPr>
              <a:t>he biggest and the most important economic, </a:t>
            </a:r>
            <a:r>
              <a:rPr lang="bg-BG" sz="1600" b="1" dirty="0" smtClean="0">
                <a:solidFill>
                  <a:srgbClr val="04047A"/>
                </a:solidFill>
                <a:latin typeface="+mn-lt"/>
              </a:rPr>
              <a:t>administrative </a:t>
            </a:r>
            <a:r>
              <a:rPr lang="bg-BG" sz="1600" b="1" dirty="0">
                <a:solidFill>
                  <a:srgbClr val="04047A"/>
                </a:solidFill>
                <a:latin typeface="+mn-lt"/>
              </a:rPr>
              <a:t>and cultural centre in the Southern part of the Bulgarian Black Sea coast </a:t>
            </a:r>
            <a:endParaRPr lang="en-US" sz="1600" b="1" dirty="0">
              <a:solidFill>
                <a:srgbClr val="04047A"/>
              </a:solidFill>
              <a:latin typeface="+mn-lt"/>
            </a:endParaRPr>
          </a:p>
          <a:p>
            <a:pPr marL="396875" indent="-396875" defTabSz="912813">
              <a:lnSpc>
                <a:spcPct val="90000"/>
              </a:lnSpc>
              <a:spcBef>
                <a:spcPct val="20000"/>
              </a:spcBef>
              <a:defRPr/>
            </a:pPr>
            <a:endParaRPr lang="en-US" sz="16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251520" y="0"/>
            <a:ext cx="8892480" cy="972242"/>
            <a:chOff x="251520" y="0"/>
            <a:chExt cx="8892480" cy="972242"/>
          </a:xfrm>
        </p:grpSpPr>
        <p:pic>
          <p:nvPicPr>
            <p:cNvPr id="29" name="Picture 4" descr="logo">
              <a:hlinkClick r:id="rId4" tooltip="&quot;Начална страница&quot;"/>
            </p:cNvPr>
            <p:cNvPicPr>
              <a:picLocks noChangeAspect="1" noChangeArrowheads="1"/>
            </p:cNvPicPr>
            <p:nvPr/>
          </p:nvPicPr>
          <p:blipFill>
            <a:blip r:embed="rId5" r:link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4624"/>
              <a:ext cx="576064" cy="927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Rectangle 4"/>
            <p:cNvSpPr txBox="1">
              <a:spLocks noChangeArrowheads="1"/>
            </p:cNvSpPr>
            <p:nvPr/>
          </p:nvSpPr>
          <p:spPr bwMode="auto">
            <a:xfrm>
              <a:off x="864096" y="0"/>
              <a:ext cx="8279904" cy="692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IMPLEMENTING EFFECTIVE PUBLIC TRANSPORT SERVICE OBLIGATION </a:t>
              </a:r>
              <a:b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challenges of a mid – sized city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79512" y="6156593"/>
            <a:ext cx="8280920" cy="598129"/>
            <a:chOff x="179512" y="6156593"/>
            <a:chExt cx="8280920" cy="598129"/>
          </a:xfrm>
        </p:grpSpPr>
        <p:sp>
          <p:nvSpPr>
            <p:cNvPr id="32" name="TextBox 31"/>
            <p:cNvSpPr txBox="1"/>
            <p:nvPr/>
          </p:nvSpPr>
          <p:spPr>
            <a:xfrm>
              <a:off x="1331640" y="6156593"/>
              <a:ext cx="7128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800000"/>
                  </a:solidFill>
                </a:rPr>
                <a:t>Workshop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: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Organizational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and Contractual Structures for EU funded Public Transport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 - Brussels, 27 – 28 May, 2015</a:t>
              </a:r>
              <a:endParaRPr lang="en-US" sz="1600" dirty="0">
                <a:solidFill>
                  <a:srgbClr val="800000"/>
                </a:solidFill>
              </a:endParaRPr>
            </a:p>
          </p:txBody>
        </p:sp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79512" y="6197241"/>
              <a:ext cx="1080120" cy="5574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81" name="Rectangle 3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971600" y="726976"/>
            <a:ext cx="804488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THE LOCAL CONTEXT – THE CITY OF BURGAS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9992" y="1484784"/>
            <a:ext cx="40324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BASIC FACTORS:</a:t>
            </a:r>
          </a:p>
          <a:p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GROWING POPULATION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GROWING TERRITORY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TOURISM (mostly seasonal)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A POINT OF INTEREST (because of the infrastructural development, festival culture)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TRANSIT POINT FOR THE SOUTH EAST BLACK SEA COST</a:t>
            </a:r>
          </a:p>
        </p:txBody>
      </p:sp>
      <p:pic>
        <p:nvPicPr>
          <p:cNvPr id="20" name="Picture 2" descr="C:\Users\acer\Desktop\presentatsia velo\3e94771604fd0d2409b12e3d83189ae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2130030"/>
            <a:ext cx="4036215" cy="3027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323527" y="5229200"/>
            <a:ext cx="7704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THE BALANCE BETWEEN GROWING DEMAND AND EXISTING PHYSICAL AND INSTITUTIONAL STRUCTURES IS CHALLENGED. </a:t>
            </a:r>
          </a:p>
          <a:p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" name="Picture 4" descr="logo">
            <a:hlinkClick r:id="rId3" tooltip="&quot;Начална страница&quot;"/>
          </p:cNvPr>
          <p:cNvPicPr>
            <a:picLocks noChangeAspect="1" noChangeArrowheads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576064" cy="927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" name="Group 30"/>
          <p:cNvGrpSpPr/>
          <p:nvPr/>
        </p:nvGrpSpPr>
        <p:grpSpPr>
          <a:xfrm>
            <a:off x="971600" y="764704"/>
            <a:ext cx="7200800" cy="72008"/>
            <a:chOff x="323528" y="2492896"/>
            <a:chExt cx="8424936" cy="0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32352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20384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4"/>
          <p:cNvSpPr txBox="1">
            <a:spLocks noChangeArrowheads="1"/>
          </p:cNvSpPr>
          <p:nvPr/>
        </p:nvSpPr>
        <p:spPr bwMode="auto">
          <a:xfrm>
            <a:off x="864096" y="0"/>
            <a:ext cx="8279904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IMPLEMENTING EFFECTIVE PUBLIC TRANSPORT SERVICE OBLIGATION </a:t>
            </a:r>
            <a:b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challenges of a mid – sized city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79512" y="6156593"/>
            <a:ext cx="8280920" cy="598129"/>
            <a:chOff x="179512" y="6156593"/>
            <a:chExt cx="8280920" cy="598129"/>
          </a:xfrm>
        </p:grpSpPr>
        <p:sp>
          <p:nvSpPr>
            <p:cNvPr id="27" name="TextBox 26"/>
            <p:cNvSpPr txBox="1"/>
            <p:nvPr/>
          </p:nvSpPr>
          <p:spPr>
            <a:xfrm>
              <a:off x="1331640" y="6156593"/>
              <a:ext cx="7128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800000"/>
                  </a:solidFill>
                </a:rPr>
                <a:t>Workshop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: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Organizational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and Contractual Structures for EU funded Public Transport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 - Brussels, 27 – 28 May, 2015</a:t>
              </a:r>
              <a:endParaRPr lang="en-US" sz="1600" dirty="0">
                <a:solidFill>
                  <a:srgbClr val="800000"/>
                </a:solidFill>
              </a:endParaRPr>
            </a:p>
          </p:txBody>
        </p:sp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9512" y="6197241"/>
              <a:ext cx="1080120" cy="5574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xmlns="" val="310593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81" name="Rectangle 3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899592" y="654968"/>
            <a:ext cx="804488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THE LOCAL CONTEXT – THE CITY OF BURGAS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23928" y="2001029"/>
            <a:ext cx="47525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18 bus lines and 1 trolleybus line serving the urban territory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6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intercity bus lines within the municipal area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Good coverage of the network though complicated  and with overlapping lines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Three bus lines operators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Services based on contracts with no clear obligations and mechanisms of control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Poor institutional arrangements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Basic passengers information and  marketing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Product oriented approach</a:t>
            </a:r>
          </a:p>
          <a:p>
            <a:pPr marL="285750" indent="-285750">
              <a:buFontTx/>
              <a:buChar char="-"/>
            </a:pP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971600" y="726976"/>
            <a:ext cx="7200800" cy="72008"/>
            <a:chOff x="323528" y="2492896"/>
            <a:chExt cx="8424936" cy="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32352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20384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251520" y="0"/>
            <a:ext cx="8892480" cy="972242"/>
            <a:chOff x="251520" y="0"/>
            <a:chExt cx="8892480" cy="972242"/>
          </a:xfrm>
        </p:grpSpPr>
        <p:pic>
          <p:nvPicPr>
            <p:cNvPr id="25" name="Picture 4" descr="logo">
              <a:hlinkClick r:id="rId2" tooltip="&quot;Начална страница&quot;"/>
            </p:cNvPr>
            <p:cNvPicPr>
              <a:picLocks noChangeAspect="1" noChangeArrowheads="1"/>
            </p:cNvPicPr>
            <p:nvPr/>
          </p:nvPicPr>
          <p:blipFill>
            <a:blip r:embed="rId3" r:link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4624"/>
              <a:ext cx="576064" cy="927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Rectangle 4"/>
            <p:cNvSpPr txBox="1">
              <a:spLocks noChangeArrowheads="1"/>
            </p:cNvSpPr>
            <p:nvPr/>
          </p:nvSpPr>
          <p:spPr bwMode="auto">
            <a:xfrm>
              <a:off x="864096" y="0"/>
              <a:ext cx="8279904" cy="692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IMPLEMENTING EFFECTIVE PUBLIC TRANSPORT SERVICE OBLIGATION </a:t>
              </a:r>
              <a:b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challenges of a mid – sized city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79512" y="6156593"/>
            <a:ext cx="8280920" cy="598129"/>
            <a:chOff x="179512" y="6156593"/>
            <a:chExt cx="8280920" cy="598129"/>
          </a:xfrm>
        </p:grpSpPr>
        <p:sp>
          <p:nvSpPr>
            <p:cNvPr id="28" name="TextBox 27"/>
            <p:cNvSpPr txBox="1"/>
            <p:nvPr/>
          </p:nvSpPr>
          <p:spPr>
            <a:xfrm>
              <a:off x="1331640" y="6156593"/>
              <a:ext cx="7128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800000"/>
                  </a:solidFill>
                </a:rPr>
                <a:t>Workshop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: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Organizational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and Contractual Structures for EU funded Public Transport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 - Brussels, 27 – 28 May, 2015</a:t>
              </a:r>
              <a:endParaRPr lang="en-US" sz="1600" dirty="0">
                <a:solidFill>
                  <a:srgbClr val="800000"/>
                </a:solidFill>
              </a:endParaRPr>
            </a:p>
          </p:txBody>
        </p:sp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9512" y="6197241"/>
              <a:ext cx="1080120" cy="5574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2088232"/>
            <a:ext cx="3122520" cy="40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Rectangle 4"/>
          <p:cNvSpPr txBox="1">
            <a:spLocks noChangeArrowheads="1"/>
          </p:cNvSpPr>
          <p:nvPr/>
        </p:nvSpPr>
        <p:spPr bwMode="auto">
          <a:xfrm>
            <a:off x="971600" y="1340768"/>
            <a:ext cx="804488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Public transport network: 2009 state of art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384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81" name="Rectangle 3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1008892" y="870992"/>
            <a:ext cx="804488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THE INTEGRATED URBAN TRANSPORT PROJECT FOR BURGAS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60749" y="1906954"/>
            <a:ext cx="455972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AIMS at the overall modernization of public transport;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ENVISAGES renovation of basic infrastructural components – road infrastructure, terminals, bus stops, bicycle lanes, pedestrian crossings.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COMBINES renovation of the bus fleet together with optimization of public transport network and traffic organizational measures;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BASED on the BRT /  BHLS concept;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SETS the objectives of a long-term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programme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for modern urban mobility.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067718"/>
            <a:ext cx="3888432" cy="3059884"/>
          </a:xfrm>
          <a:prstGeom prst="rect">
            <a:avLst/>
          </a:prstGeom>
        </p:spPr>
      </p:pic>
      <p:pic>
        <p:nvPicPr>
          <p:cNvPr id="3074" name="Picture 2" descr="EU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57192"/>
            <a:ext cx="3909229" cy="740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Group 29"/>
          <p:cNvGrpSpPr/>
          <p:nvPr/>
        </p:nvGrpSpPr>
        <p:grpSpPr>
          <a:xfrm>
            <a:off x="1115616" y="726976"/>
            <a:ext cx="7200800" cy="72008"/>
            <a:chOff x="323528" y="2492896"/>
            <a:chExt cx="8424936" cy="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32352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20384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251520" y="0"/>
            <a:ext cx="8892480" cy="972242"/>
            <a:chOff x="251520" y="0"/>
            <a:chExt cx="8892480" cy="972242"/>
          </a:xfrm>
        </p:grpSpPr>
        <p:pic>
          <p:nvPicPr>
            <p:cNvPr id="26" name="Picture 4" descr="logo">
              <a:hlinkClick r:id="rId5" tooltip="&quot;Начална страница&quot;"/>
            </p:cNvPr>
            <p:cNvPicPr>
              <a:picLocks noChangeAspect="1" noChangeArrowheads="1"/>
            </p:cNvPicPr>
            <p:nvPr/>
          </p:nvPicPr>
          <p:blipFill>
            <a:blip r:embed="rId6" r:link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4624"/>
              <a:ext cx="576064" cy="927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Rectangle 4"/>
            <p:cNvSpPr txBox="1">
              <a:spLocks noChangeArrowheads="1"/>
            </p:cNvSpPr>
            <p:nvPr/>
          </p:nvSpPr>
          <p:spPr bwMode="auto">
            <a:xfrm>
              <a:off x="864096" y="0"/>
              <a:ext cx="8279904" cy="692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IMPLEMENTING EFFECTIVE PUBLIC TRANSPORT SERVICE OBLIGATION </a:t>
              </a:r>
              <a:b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challenges of a mid – sized city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79512" y="6156593"/>
            <a:ext cx="8280920" cy="598129"/>
            <a:chOff x="179512" y="6156593"/>
            <a:chExt cx="8280920" cy="598129"/>
          </a:xfrm>
        </p:grpSpPr>
        <p:sp>
          <p:nvSpPr>
            <p:cNvPr id="33" name="TextBox 32"/>
            <p:cNvSpPr txBox="1"/>
            <p:nvPr/>
          </p:nvSpPr>
          <p:spPr>
            <a:xfrm>
              <a:off x="1331640" y="6156593"/>
              <a:ext cx="7128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800000"/>
                  </a:solidFill>
                </a:rPr>
                <a:t>Workshop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: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Organizational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and Contractual Structures for EU funded Public Transport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 - Brussels, 27 – 28 May, 2015</a:t>
              </a:r>
              <a:endParaRPr lang="en-US" sz="1600" dirty="0">
                <a:solidFill>
                  <a:srgbClr val="800000"/>
                </a:solidFill>
              </a:endParaRPr>
            </a:p>
          </p:txBody>
        </p:sp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79512" y="6197241"/>
              <a:ext cx="1080120" cy="5574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xmlns="" val="151532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81" name="Rectangle 3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899592" y="870992"/>
            <a:ext cx="804488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THE INTEGRATED URBAN TRANSPORT PROJECT FOR BURGAS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60749" y="1412776"/>
            <a:ext cx="455972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The project is:</a:t>
            </a:r>
          </a:p>
          <a:p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DEVELOPED with the technical support by JASPERS</a:t>
            </a:r>
          </a:p>
          <a:p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FUNDED by the ERDF through the OP “Regional Development” 2007 – 2013 and co funded by the national budget and municipal own funds</a:t>
            </a:r>
          </a:p>
          <a:p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IMPLEMENTED by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Burgas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Municipality</a:t>
            </a:r>
          </a:p>
          <a:p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Overall budget: 67 million  Euro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Starting date: Nov 2010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Deadline for implementation: Dec 2015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067718"/>
            <a:ext cx="3888432" cy="3059884"/>
          </a:xfrm>
          <a:prstGeom prst="rect">
            <a:avLst/>
          </a:prstGeom>
        </p:spPr>
      </p:pic>
      <p:pic>
        <p:nvPicPr>
          <p:cNvPr id="3074" name="Picture 2" descr="EU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57192"/>
            <a:ext cx="3909229" cy="740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29"/>
          <p:cNvGrpSpPr/>
          <p:nvPr/>
        </p:nvGrpSpPr>
        <p:grpSpPr>
          <a:xfrm>
            <a:off x="971600" y="726976"/>
            <a:ext cx="7200800" cy="72008"/>
            <a:chOff x="323528" y="2492896"/>
            <a:chExt cx="8424936" cy="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32352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20384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4"/>
          <p:cNvGrpSpPr/>
          <p:nvPr/>
        </p:nvGrpSpPr>
        <p:grpSpPr>
          <a:xfrm>
            <a:off x="251520" y="0"/>
            <a:ext cx="8892480" cy="972242"/>
            <a:chOff x="251520" y="0"/>
            <a:chExt cx="8892480" cy="972242"/>
          </a:xfrm>
        </p:grpSpPr>
        <p:pic>
          <p:nvPicPr>
            <p:cNvPr id="26" name="Picture 4" descr="logo">
              <a:hlinkClick r:id="rId5" tooltip="&quot;Начална страница&quot;"/>
            </p:cNvPr>
            <p:cNvPicPr>
              <a:picLocks noChangeAspect="1" noChangeArrowheads="1"/>
            </p:cNvPicPr>
            <p:nvPr/>
          </p:nvPicPr>
          <p:blipFill>
            <a:blip r:embed="rId6" r:link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4624"/>
              <a:ext cx="576064" cy="927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Rectangle 4"/>
            <p:cNvSpPr txBox="1">
              <a:spLocks noChangeArrowheads="1"/>
            </p:cNvSpPr>
            <p:nvPr/>
          </p:nvSpPr>
          <p:spPr bwMode="auto">
            <a:xfrm>
              <a:off x="864096" y="0"/>
              <a:ext cx="8279904" cy="692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IMPLEMENTING EFFECTIVE PUBLIC TRANSPORT SERVICE OBLIGATION </a:t>
              </a:r>
              <a:b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challenges of a mid – sized city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5" name="Group 27"/>
          <p:cNvGrpSpPr/>
          <p:nvPr/>
        </p:nvGrpSpPr>
        <p:grpSpPr>
          <a:xfrm>
            <a:off x="179512" y="6156593"/>
            <a:ext cx="8280920" cy="598129"/>
            <a:chOff x="179512" y="6156593"/>
            <a:chExt cx="8280920" cy="598129"/>
          </a:xfrm>
        </p:grpSpPr>
        <p:sp>
          <p:nvSpPr>
            <p:cNvPr id="33" name="TextBox 32"/>
            <p:cNvSpPr txBox="1"/>
            <p:nvPr/>
          </p:nvSpPr>
          <p:spPr>
            <a:xfrm>
              <a:off x="1331640" y="6156593"/>
              <a:ext cx="7128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800000"/>
                  </a:solidFill>
                </a:rPr>
                <a:t>Workshop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: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Organizational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and Contractual Structures for EU funded Public Transport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 - Brussels, 27 – 28 May, 2015</a:t>
              </a:r>
              <a:endParaRPr lang="en-US" sz="1600" dirty="0">
                <a:solidFill>
                  <a:srgbClr val="800000"/>
                </a:solidFill>
              </a:endParaRPr>
            </a:p>
          </p:txBody>
        </p:sp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79512" y="6197241"/>
              <a:ext cx="1080120" cy="5574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xmlns="" val="151532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81" name="Rectangle 3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67945" y="1413931"/>
            <a:ext cx="4752528" cy="4962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PROJECT COMPONENTS</a:t>
            </a:r>
          </a:p>
          <a:p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650" b="1" dirty="0" smtClean="0">
                <a:solidFill>
                  <a:schemeClr val="accent2">
                    <a:lumMod val="75000"/>
                  </a:schemeClr>
                </a:solidFill>
              </a:rPr>
              <a:t>BRT/ BHLS – construction of segregated bus lanes</a:t>
            </a:r>
          </a:p>
          <a:p>
            <a:r>
              <a:rPr lang="en-US" sz="1650" b="1" dirty="0" smtClean="0">
                <a:solidFill>
                  <a:schemeClr val="accent2">
                    <a:lumMod val="75000"/>
                  </a:schemeClr>
                </a:solidFill>
              </a:rPr>
              <a:t>Optimization of TRANSPORT NETWORK based on the BHLS</a:t>
            </a:r>
          </a:p>
          <a:p>
            <a:r>
              <a:rPr lang="en-US" sz="1650" b="1" dirty="0" smtClean="0">
                <a:solidFill>
                  <a:schemeClr val="accent2">
                    <a:lumMod val="75000"/>
                  </a:schemeClr>
                </a:solidFill>
              </a:rPr>
              <a:t>Introduction of INTELLIGENT TRANSPORT SYSTEMS</a:t>
            </a:r>
          </a:p>
          <a:p>
            <a:r>
              <a:rPr lang="en-US" sz="1650" b="1" dirty="0" smtClean="0">
                <a:solidFill>
                  <a:schemeClr val="accent2">
                    <a:lumMod val="75000"/>
                  </a:schemeClr>
                </a:solidFill>
              </a:rPr>
              <a:t>Construction of more than 50km BICYCLE LANES</a:t>
            </a:r>
          </a:p>
          <a:p>
            <a:r>
              <a:rPr lang="en-US" sz="1650" b="1" dirty="0" smtClean="0">
                <a:solidFill>
                  <a:schemeClr val="accent2">
                    <a:lumMod val="75000"/>
                  </a:schemeClr>
                </a:solidFill>
              </a:rPr>
              <a:t>Renewal of BUS/ TROLLEYBUS FLEET</a:t>
            </a:r>
          </a:p>
          <a:p>
            <a:r>
              <a:rPr lang="en-US" sz="1650" b="1" dirty="0" smtClean="0">
                <a:solidFill>
                  <a:schemeClr val="accent2">
                    <a:lumMod val="75000"/>
                  </a:schemeClr>
                </a:solidFill>
              </a:rPr>
              <a:t>Construction of PEDESTRIAN BRIDGES</a:t>
            </a:r>
          </a:p>
          <a:p>
            <a:r>
              <a:rPr lang="en-US" sz="1650" b="1" dirty="0" smtClean="0">
                <a:solidFill>
                  <a:schemeClr val="accent2">
                    <a:lumMod val="75000"/>
                  </a:schemeClr>
                </a:solidFill>
              </a:rPr>
              <a:t>Reconstruction of BUS TERMINALS</a:t>
            </a:r>
          </a:p>
          <a:p>
            <a:r>
              <a:rPr lang="en-US" sz="1650" b="1" dirty="0" smtClean="0">
                <a:solidFill>
                  <a:schemeClr val="accent2">
                    <a:lumMod val="75000"/>
                  </a:schemeClr>
                </a:solidFill>
              </a:rPr>
              <a:t>Construction of CENTRAL BUS STOP</a:t>
            </a:r>
          </a:p>
          <a:p>
            <a:r>
              <a:rPr lang="en-US" sz="1650" b="1" dirty="0" smtClean="0">
                <a:solidFill>
                  <a:schemeClr val="accent2">
                    <a:lumMod val="75000"/>
                  </a:schemeClr>
                </a:solidFill>
              </a:rPr>
              <a:t>Reconstruction of BUS DEPOT AND DIESEL/ CNG STATION</a:t>
            </a:r>
          </a:p>
          <a:p>
            <a:r>
              <a:rPr lang="en-US" sz="1650" b="1" dirty="0" smtClean="0">
                <a:solidFill>
                  <a:schemeClr val="accent2">
                    <a:lumMod val="75000"/>
                  </a:schemeClr>
                </a:solidFill>
              </a:rPr>
              <a:t>Feasibility studies for ITMS, BUFFER PARKINGS, INTERCITY TERMINAL</a:t>
            </a:r>
          </a:p>
          <a:p>
            <a:endParaRPr lang="en-US" sz="165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8" name="Picture 4" descr="http://www.transportburgas.bg/tinymce/upload/brt/Trase%20Barza%20avtobusna%20lini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74777"/>
            <a:ext cx="3351086" cy="459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10642" y="998711"/>
            <a:ext cx="194263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31" name="Picture 7" descr="https://encrypted-tbn3.gstatic.com/images?q=tbn:ANd9GcS_RzSDdyPM4eilOtBGpUVyRDGqe8V5jlQcRUGgTj1pkurTio1Ezw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2170" y="1628800"/>
            <a:ext cx="3635653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1556792"/>
            <a:ext cx="3655995" cy="4680520"/>
          </a:xfrm>
          <a:prstGeom prst="rect">
            <a:avLst/>
          </a:prstGeom>
        </p:spPr>
      </p:pic>
      <p:pic>
        <p:nvPicPr>
          <p:cNvPr id="1035" name="Picture 11" descr="http://www.transportburgas.bg/tinymce/upload/busse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3" y="3429000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1520" y="1582015"/>
            <a:ext cx="3623407" cy="2279033"/>
          </a:xfrm>
          <a:prstGeom prst="rect">
            <a:avLst/>
          </a:prstGeom>
        </p:spPr>
      </p:pic>
      <p:pic>
        <p:nvPicPr>
          <p:cNvPr id="1037" name="Picture 13" descr="http://www.transportburgas.bg/tinymce/upload/CBS%20fm%20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89040"/>
            <a:ext cx="368173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1" descr="депо">
            <a:hlinkClick r:id="rId9"/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126" y="2708920"/>
            <a:ext cx="2857500" cy="18954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" name="Group 33"/>
          <p:cNvGrpSpPr/>
          <p:nvPr/>
        </p:nvGrpSpPr>
        <p:grpSpPr>
          <a:xfrm>
            <a:off x="971600" y="764704"/>
            <a:ext cx="7200800" cy="72008"/>
            <a:chOff x="323528" y="2492896"/>
            <a:chExt cx="8424936" cy="0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32352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320384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4"/>
          <p:cNvSpPr txBox="1">
            <a:spLocks noChangeArrowheads="1"/>
          </p:cNvSpPr>
          <p:nvPr/>
        </p:nvSpPr>
        <p:spPr bwMode="auto">
          <a:xfrm>
            <a:off x="1008892" y="870992"/>
            <a:ext cx="804488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THE INTEGRATED URBAN TRANSPORT PROJECT FOR BURGAS 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251520" y="0"/>
            <a:ext cx="8892480" cy="972242"/>
            <a:chOff x="251520" y="0"/>
            <a:chExt cx="8892480" cy="972242"/>
          </a:xfrm>
        </p:grpSpPr>
        <p:pic>
          <p:nvPicPr>
            <p:cNvPr id="37" name="Picture 4" descr="logo">
              <a:hlinkClick r:id="rId11" tooltip="&quot;Начална страница&quot;"/>
            </p:cNvPr>
            <p:cNvPicPr>
              <a:picLocks noChangeAspect="1" noChangeArrowheads="1"/>
            </p:cNvPicPr>
            <p:nvPr/>
          </p:nvPicPr>
          <p:blipFill>
            <a:blip r:embed="rId12" r:link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4624"/>
              <a:ext cx="576064" cy="927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Rectangle 4"/>
            <p:cNvSpPr txBox="1">
              <a:spLocks noChangeArrowheads="1"/>
            </p:cNvSpPr>
            <p:nvPr/>
          </p:nvSpPr>
          <p:spPr bwMode="auto">
            <a:xfrm>
              <a:off x="864096" y="0"/>
              <a:ext cx="8279904" cy="692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IMPLEMENTING EFFECTIVE PUBLIC TRANSPORT SERVICE OBLIGATION </a:t>
              </a:r>
              <a:b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challenges of a mid – sized city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79512" y="6156593"/>
            <a:ext cx="8280920" cy="598129"/>
            <a:chOff x="179512" y="6156593"/>
            <a:chExt cx="8280920" cy="598129"/>
          </a:xfrm>
        </p:grpSpPr>
        <p:sp>
          <p:nvSpPr>
            <p:cNvPr id="40" name="TextBox 39"/>
            <p:cNvSpPr txBox="1"/>
            <p:nvPr/>
          </p:nvSpPr>
          <p:spPr>
            <a:xfrm>
              <a:off x="1331640" y="6156593"/>
              <a:ext cx="7128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800000"/>
                  </a:solidFill>
                </a:rPr>
                <a:t>Workshop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: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Organizational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and Contractual Structures for EU funded Public Transport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 - Brussels, 27 – 28 May, 2015</a:t>
              </a:r>
              <a:endParaRPr lang="en-US" sz="1600" dirty="0">
                <a:solidFill>
                  <a:srgbClr val="800000"/>
                </a:solidFill>
              </a:endParaRPr>
            </a:p>
          </p:txBody>
        </p:sp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79512" y="6197241"/>
              <a:ext cx="1080120" cy="5574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xmlns="" val="1816766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75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75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75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75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75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81" name="Rectangle 3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899592" y="726976"/>
            <a:ext cx="804488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THE INTEGRATED URBAN TRANSPORT PROJECT FOR BURGAS </a:t>
            </a:r>
          </a:p>
        </p:txBody>
      </p:sp>
      <p:pic>
        <p:nvPicPr>
          <p:cNvPr id="27" name="Picture 26" descr="http://www.transportburgas.bg/images/slider2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39144" y="1412776"/>
            <a:ext cx="5760720" cy="1419225"/>
          </a:xfrm>
          <a:prstGeom prst="rect">
            <a:avLst/>
          </a:prstGeom>
          <a:noFill/>
          <a:extLst/>
        </p:spPr>
      </p:pic>
      <p:sp>
        <p:nvSpPr>
          <p:cNvPr id="5" name="Up Arrow 4"/>
          <p:cNvSpPr/>
          <p:nvPr/>
        </p:nvSpPr>
        <p:spPr>
          <a:xfrm>
            <a:off x="1152128" y="2060848"/>
            <a:ext cx="1619672" cy="4176464"/>
          </a:xfrm>
          <a:prstGeom prst="up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OVERALL MODERNIZATION OF PUBLIC TRANSPORT</a:t>
            </a:r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Up Arrow 28"/>
          <p:cNvSpPr/>
          <p:nvPr/>
        </p:nvSpPr>
        <p:spPr>
          <a:xfrm>
            <a:off x="2448272" y="3509392"/>
            <a:ext cx="1763688" cy="2655912"/>
          </a:xfrm>
          <a:prstGeom prst="up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BUILDS ON CITY IDENTITY</a:t>
            </a:r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Up Arrow 29"/>
          <p:cNvSpPr/>
          <p:nvPr/>
        </p:nvSpPr>
        <p:spPr>
          <a:xfrm>
            <a:off x="4355976" y="3495745"/>
            <a:ext cx="1800200" cy="2655912"/>
          </a:xfrm>
          <a:prstGeom prst="upArrow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INSTITUTIONAL ARRANGEMENTS</a:t>
            </a:r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Rectangle 30"/>
          <p:cNvSpPr/>
          <p:nvPr/>
        </p:nvSpPr>
        <p:spPr>
          <a:xfrm rot="5400000">
            <a:off x="4067944" y="1124744"/>
            <a:ext cx="576064" cy="403244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BENEFITS </a:t>
            </a:r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Up Arrow 31"/>
          <p:cNvSpPr/>
          <p:nvPr/>
        </p:nvSpPr>
        <p:spPr>
          <a:xfrm>
            <a:off x="5940152" y="2060848"/>
            <a:ext cx="1619672" cy="4176464"/>
          </a:xfrm>
          <a:prstGeom prst="up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LONG TERM PROGRAMME FOR SUSTAINABLE URBAN MOBILITY</a:t>
            </a:r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971600" y="692696"/>
            <a:ext cx="7200800" cy="72008"/>
            <a:chOff x="323528" y="2492896"/>
            <a:chExt cx="8424936" cy="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32352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20384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251520" y="0"/>
            <a:ext cx="8892480" cy="972242"/>
            <a:chOff x="251520" y="0"/>
            <a:chExt cx="8892480" cy="972242"/>
          </a:xfrm>
        </p:grpSpPr>
        <p:pic>
          <p:nvPicPr>
            <p:cNvPr id="34" name="Picture 4" descr="logo">
              <a:hlinkClick r:id="rId3" tooltip="&quot;Начална страница&quot;"/>
            </p:cNvPr>
            <p:cNvPicPr>
              <a:picLocks noChangeAspect="1" noChangeArrowheads="1"/>
            </p:cNvPicPr>
            <p:nvPr/>
          </p:nvPicPr>
          <p:blipFill>
            <a:blip r:embed="rId4" r:link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4624"/>
              <a:ext cx="576064" cy="927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Rectangle 4"/>
            <p:cNvSpPr txBox="1">
              <a:spLocks noChangeArrowheads="1"/>
            </p:cNvSpPr>
            <p:nvPr/>
          </p:nvSpPr>
          <p:spPr bwMode="auto">
            <a:xfrm>
              <a:off x="864096" y="0"/>
              <a:ext cx="8279904" cy="692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IMPLEMENTING EFFECTIVE PUBLIC TRANSPORT SERVICE OBLIGATION </a:t>
              </a:r>
              <a:b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challenges of a mid – sized city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79512" y="6156593"/>
            <a:ext cx="8280920" cy="598129"/>
            <a:chOff x="179512" y="6156593"/>
            <a:chExt cx="8280920" cy="598129"/>
          </a:xfrm>
        </p:grpSpPr>
        <p:sp>
          <p:nvSpPr>
            <p:cNvPr id="41" name="TextBox 40"/>
            <p:cNvSpPr txBox="1"/>
            <p:nvPr/>
          </p:nvSpPr>
          <p:spPr>
            <a:xfrm>
              <a:off x="1331640" y="6156593"/>
              <a:ext cx="7128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800000"/>
                  </a:solidFill>
                </a:rPr>
                <a:t>Workshop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: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Organizational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and Contractual Structures for EU funded Public Transport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 - Brussels, 27 – 28 May, 2015</a:t>
              </a:r>
              <a:endParaRPr lang="en-US" sz="1600" dirty="0">
                <a:solidFill>
                  <a:srgbClr val="800000"/>
                </a:solidFill>
              </a:endParaRPr>
            </a:p>
          </p:txBody>
        </p:sp>
        <p:pic>
          <p:nvPicPr>
            <p:cNvPr id="42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9512" y="6197241"/>
              <a:ext cx="1080120" cy="5574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xmlns="" val="193566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81" name="Rectangle 3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26988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899592" y="726976"/>
            <a:ext cx="804488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THE 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 PUBLIC SERVICE OBLIGATION – THE MODEL OF BURGAS </a:t>
            </a:r>
            <a:endParaRPr lang="en-US" sz="2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0" name="Up Arrow 29"/>
          <p:cNvSpPr/>
          <p:nvPr/>
        </p:nvSpPr>
        <p:spPr>
          <a:xfrm>
            <a:off x="251520" y="1268760"/>
            <a:ext cx="1296144" cy="4896544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INSTITUTIONAL  ARRANGEMENTS</a:t>
            </a:r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2" name="Group 35"/>
          <p:cNvGrpSpPr/>
          <p:nvPr/>
        </p:nvGrpSpPr>
        <p:grpSpPr>
          <a:xfrm>
            <a:off x="971600" y="692696"/>
            <a:ext cx="7200800" cy="72008"/>
            <a:chOff x="323528" y="2492896"/>
            <a:chExt cx="8424936" cy="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32352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203848" y="2492896"/>
              <a:ext cx="5544616" cy="0"/>
            </a:xfrm>
            <a:prstGeom prst="line">
              <a:avLst/>
            </a:prstGeom>
            <a:ln w="63500">
              <a:solidFill>
                <a:srgbClr val="80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32"/>
          <p:cNvGrpSpPr/>
          <p:nvPr/>
        </p:nvGrpSpPr>
        <p:grpSpPr>
          <a:xfrm>
            <a:off x="251520" y="0"/>
            <a:ext cx="8892480" cy="972242"/>
            <a:chOff x="251520" y="0"/>
            <a:chExt cx="8892480" cy="972242"/>
          </a:xfrm>
        </p:grpSpPr>
        <p:pic>
          <p:nvPicPr>
            <p:cNvPr id="34" name="Picture 4" descr="logo">
              <a:hlinkClick r:id="rId2" tooltip="&quot;Начална страница&quot;"/>
            </p:cNvPr>
            <p:cNvPicPr>
              <a:picLocks noChangeAspect="1" noChangeArrowheads="1"/>
            </p:cNvPicPr>
            <p:nvPr/>
          </p:nvPicPr>
          <p:blipFill>
            <a:blip r:embed="rId3" r:link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4624"/>
              <a:ext cx="576064" cy="927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Rectangle 4"/>
            <p:cNvSpPr txBox="1">
              <a:spLocks noChangeArrowheads="1"/>
            </p:cNvSpPr>
            <p:nvPr/>
          </p:nvSpPr>
          <p:spPr bwMode="auto">
            <a:xfrm>
              <a:off x="864096" y="0"/>
              <a:ext cx="8279904" cy="692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IMPLEMENTING EFFECTIVE PUBLIC TRANSPORT SERVICE OBLIGATION </a:t>
              </a:r>
              <a:b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</a:b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challenges of a mid – sized city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Group 39"/>
          <p:cNvGrpSpPr/>
          <p:nvPr/>
        </p:nvGrpSpPr>
        <p:grpSpPr>
          <a:xfrm>
            <a:off x="179512" y="6156593"/>
            <a:ext cx="8280920" cy="598129"/>
            <a:chOff x="179512" y="6156593"/>
            <a:chExt cx="8280920" cy="598129"/>
          </a:xfrm>
        </p:grpSpPr>
        <p:sp>
          <p:nvSpPr>
            <p:cNvPr id="41" name="TextBox 40"/>
            <p:cNvSpPr txBox="1"/>
            <p:nvPr/>
          </p:nvSpPr>
          <p:spPr>
            <a:xfrm>
              <a:off x="1331640" y="6156593"/>
              <a:ext cx="7128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800000"/>
                  </a:solidFill>
                </a:rPr>
                <a:t>Workshop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: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Organizational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and Contractual Structures for EU funded Public Transport </a:t>
              </a:r>
              <a:r>
                <a:rPr lang="en-US" sz="1600" b="1" dirty="0" smtClean="0">
                  <a:solidFill>
                    <a:srgbClr val="800000"/>
                  </a:solidFill>
                </a:rPr>
                <a:t> - Brussels, 27 – 28 May, 2015</a:t>
              </a:r>
              <a:endParaRPr lang="en-US" sz="1600" dirty="0">
                <a:solidFill>
                  <a:srgbClr val="800000"/>
                </a:solidFill>
              </a:endParaRPr>
            </a:p>
          </p:txBody>
        </p:sp>
        <p:pic>
          <p:nvPicPr>
            <p:cNvPr id="42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9512" y="6197241"/>
              <a:ext cx="1080120" cy="5574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28" name="TextBox 27"/>
          <p:cNvSpPr txBox="1"/>
          <p:nvPr/>
        </p:nvSpPr>
        <p:spPr>
          <a:xfrm>
            <a:off x="2699792" y="1581616"/>
            <a:ext cx="4392488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CHALLENGES TO BE ADDRESSED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165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195736" y="2348880"/>
            <a:ext cx="6120680" cy="72008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CAPACITY BUILDING  </a:t>
            </a:r>
            <a:endParaRPr lang="en-GB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Oval 35"/>
          <p:cNvSpPr/>
          <p:nvPr/>
        </p:nvSpPr>
        <p:spPr>
          <a:xfrm>
            <a:off x="1403648" y="2420888"/>
            <a:ext cx="648072" cy="64807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1403648" y="3356992"/>
            <a:ext cx="648072" cy="64807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1403648" y="5157192"/>
            <a:ext cx="648072" cy="64807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1403648" y="4293096"/>
            <a:ext cx="648072" cy="64807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2195736" y="3284984"/>
            <a:ext cx="6120680" cy="72008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SOUND BASIS FOR CITY – OPERATOR RELATIONSHIP</a:t>
            </a:r>
            <a:endParaRPr lang="en-GB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195736" y="4221088"/>
            <a:ext cx="6120680" cy="72008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EFFECTIVE CONTROL </a:t>
            </a:r>
            <a:endParaRPr lang="en-GB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195736" y="5157192"/>
            <a:ext cx="6120680" cy="72008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STATE AID/ OVERCOMPENSATION  ISSUES</a:t>
            </a:r>
            <a:endParaRPr lang="en-GB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566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5" grpId="0" animBg="1"/>
      <p:bldP spid="45" grpId="0" animBg="1"/>
      <p:bldP spid="46" grpId="0" animBg="1"/>
      <p:bldP spid="47" grpId="0" animBg="1"/>
    </p:bldLst>
  </p:timing>
</p:sld>
</file>

<file path=ppt/theme/theme1.xml><?xml version="1.0" encoding="utf-8"?>
<a:theme xmlns:a="http://schemas.openxmlformats.org/drawingml/2006/main" name="Digital Radiance">
  <a:themeElements>
    <a:clrScheme name="digital_radian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gital_radianc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gital_radian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_radian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_radian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_radian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_radian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_radian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_radian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_radian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_radian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_radian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_radian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_radian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Radiance</Template>
  <TotalTime>2982</TotalTime>
  <Words>1322</Words>
  <Application>Microsoft Office PowerPoint</Application>
  <PresentationFormat>On-screen Show (4:3)</PresentationFormat>
  <Paragraphs>206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Digital Radiance</vt:lpstr>
      <vt:lpstr>IMPLEMENTING EFFECTIVE PUBLIC TRANSPORT SERVICE OBLIGATION  The challenges of a mid – sized city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RADIANCE</dc:title>
  <dc:creator>acer</dc:creator>
  <cp:lastModifiedBy>acer</cp:lastModifiedBy>
  <cp:revision>120</cp:revision>
  <dcterms:created xsi:type="dcterms:W3CDTF">2013-04-22T20:28:58Z</dcterms:created>
  <dcterms:modified xsi:type="dcterms:W3CDTF">2015-05-22T21:49:54Z</dcterms:modified>
</cp:coreProperties>
</file>